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9"/>
  </p:notesMasterIdLst>
  <p:handoutMasterIdLst>
    <p:handoutMasterId r:id="rId20"/>
  </p:handoutMasterIdLst>
  <p:sldIdLst>
    <p:sldId id="256" r:id="rId2"/>
    <p:sldId id="265" r:id="rId3"/>
    <p:sldId id="259" r:id="rId4"/>
    <p:sldId id="260" r:id="rId5"/>
    <p:sldId id="266" r:id="rId6"/>
    <p:sldId id="267" r:id="rId7"/>
    <p:sldId id="268" r:id="rId8"/>
    <p:sldId id="269" r:id="rId9"/>
    <p:sldId id="270" r:id="rId10"/>
    <p:sldId id="271" r:id="rId11"/>
    <p:sldId id="272" r:id="rId12"/>
    <p:sldId id="273" r:id="rId13"/>
    <p:sldId id="276" r:id="rId14"/>
    <p:sldId id="274" r:id="rId15"/>
    <p:sldId id="275" r:id="rId16"/>
    <p:sldId id="277" r:id="rId17"/>
    <p:sldId id="27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296" userDrawn="1">
          <p15:clr>
            <a:srgbClr val="A4A3A4"/>
          </p15:clr>
        </p15:guide>
        <p15:guide id="3" pos="360" userDrawn="1">
          <p15:clr>
            <a:srgbClr val="A4A3A4"/>
          </p15:clr>
        </p15:guide>
        <p15:guide id="4" pos="38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A5AA"/>
    <a:srgbClr val="FAF5EB"/>
    <a:srgbClr val="636466"/>
    <a:srgbClr val="F3E6CD"/>
    <a:srgbClr val="BCBEC0"/>
    <a:srgbClr val="FFFFFF"/>
    <a:srgbClr val="00643C"/>
    <a:srgbClr val="0097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925" autoAdjust="0"/>
    <p:restoredTop sz="97576" autoAdjust="0"/>
  </p:normalViewPr>
  <p:slideViewPr>
    <p:cSldViewPr snapToGrid="0" snapToObjects="1">
      <p:cViewPr varScale="1">
        <p:scale>
          <a:sx n="82" d="100"/>
          <a:sy n="82" d="100"/>
        </p:scale>
        <p:origin x="168" y="1232"/>
      </p:cViewPr>
      <p:guideLst>
        <p:guide orient="horz" pos="2160"/>
        <p:guide pos="7296"/>
        <p:guide pos="360"/>
        <p:guide pos="381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3A7E670-8DAB-F349-A45C-BC1122BAE13F}" type="datetimeFigureOut">
              <a:t>10/5/21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5E25FF9-4E87-2742-89A1-ED334B555520}" type="slidenum">
              <a:t>‹#›</a:t>
            </a:fld>
            <a:endParaRPr lang="en-US"/>
          </a:p>
        </p:txBody>
      </p:sp>
    </p:spTree>
    <p:extLst>
      <p:ext uri="{BB962C8B-B14F-4D97-AF65-F5344CB8AC3E}">
        <p14:creationId xmlns:p14="http://schemas.microsoft.com/office/powerpoint/2010/main" val="16825922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571176-893F-4246-9AFB-D9E82C1080C6}" type="datetimeFigureOut">
              <a:t>10/5/21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D1279-E62B-4842-B1B7-B5771896795D}" type="slidenum">
              <a:t>‹#›</a:t>
            </a:fld>
            <a:endParaRPr lang="en-US"/>
          </a:p>
        </p:txBody>
      </p:sp>
    </p:spTree>
    <p:extLst>
      <p:ext uri="{BB962C8B-B14F-4D97-AF65-F5344CB8AC3E}">
        <p14:creationId xmlns:p14="http://schemas.microsoft.com/office/powerpoint/2010/main" val="191529352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9" descr="A picture containing knife&#10;&#10;Description automatically generated">
            <a:extLst>
              <a:ext uri="{FF2B5EF4-FFF2-40B4-BE49-F238E27FC236}">
                <a16:creationId xmlns:a16="http://schemas.microsoft.com/office/drawing/2014/main" id="{B2F4CD8B-45E1-8849-81DC-1667E22009A4}"/>
              </a:ext>
            </a:extLst>
          </p:cNvPr>
          <p:cNvPicPr>
            <a:picLocks noChangeAspect="1"/>
          </p:cNvPicPr>
          <p:nvPr userDrawn="1"/>
        </p:nvPicPr>
        <p:blipFill>
          <a:blip r:embed="rId2"/>
          <a:stretch>
            <a:fillRect/>
          </a:stretch>
        </p:blipFill>
        <p:spPr>
          <a:xfrm>
            <a:off x="0" y="3429000"/>
            <a:ext cx="12188952" cy="3435300"/>
          </a:xfrm>
          <a:prstGeom prst="rect">
            <a:avLst/>
          </a:prstGeom>
        </p:spPr>
      </p:pic>
      <p:sp>
        <p:nvSpPr>
          <p:cNvPr id="2" name="Title 1"/>
          <p:cNvSpPr>
            <a:spLocks noGrp="1"/>
          </p:cNvSpPr>
          <p:nvPr>
            <p:ph type="ctrTitle"/>
          </p:nvPr>
        </p:nvSpPr>
        <p:spPr>
          <a:xfrm>
            <a:off x="612648" y="2371061"/>
            <a:ext cx="10958382" cy="1222320"/>
          </a:xfrm>
        </p:spPr>
        <p:txBody>
          <a:bodyPr bIns="0" anchor="b">
            <a:normAutofit/>
          </a:bodyPr>
          <a:lstStyle>
            <a:lvl1pPr>
              <a:lnSpc>
                <a:spcPct val="100000"/>
              </a:lnSpc>
              <a:defRPr sz="3200">
                <a:solidFill>
                  <a:schemeClr val="tx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612647" y="3611880"/>
            <a:ext cx="10958382" cy="665387"/>
          </a:xfrm>
          <a:prstGeom prst="rect">
            <a:avLst/>
          </a:prstGeom>
        </p:spPr>
        <p:txBody>
          <a:bodyPr lIns="0"/>
          <a:lstStyle>
            <a:lvl1pPr marL="0" indent="0" algn="l">
              <a:buNone/>
              <a:defRPr sz="2400" b="0" i="0">
                <a:solidFill>
                  <a:schemeClr val="tx1"/>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5" name="Picture 4" descr="A picture containing room, wheel, drawing&#10;&#10;Description automatically generated">
            <a:extLst>
              <a:ext uri="{FF2B5EF4-FFF2-40B4-BE49-F238E27FC236}">
                <a16:creationId xmlns:a16="http://schemas.microsoft.com/office/drawing/2014/main" id="{C61FA0CE-DAC8-5142-AB85-1294142928C3}"/>
              </a:ext>
            </a:extLst>
          </p:cNvPr>
          <p:cNvPicPr>
            <a:picLocks noChangeAspect="1"/>
          </p:cNvPicPr>
          <p:nvPr userDrawn="1"/>
        </p:nvPicPr>
        <p:blipFill>
          <a:blip r:embed="rId3"/>
          <a:stretch>
            <a:fillRect/>
          </a:stretch>
        </p:blipFill>
        <p:spPr>
          <a:xfrm>
            <a:off x="9221529" y="5417437"/>
            <a:ext cx="2349500" cy="977900"/>
          </a:xfrm>
          <a:prstGeom prst="rect">
            <a:avLst/>
          </a:prstGeom>
        </p:spPr>
      </p:pic>
    </p:spTree>
    <p:extLst>
      <p:ext uri="{BB962C8B-B14F-4D97-AF65-F5344CB8AC3E}">
        <p14:creationId xmlns:p14="http://schemas.microsoft.com/office/powerpoint/2010/main" val="43215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_Photo">
    <p:spTree>
      <p:nvGrpSpPr>
        <p:cNvPr id="1" name=""/>
        <p:cNvGrpSpPr/>
        <p:nvPr/>
      </p:nvGrpSpPr>
      <p:grpSpPr>
        <a:xfrm>
          <a:off x="0" y="0"/>
          <a:ext cx="0" cy="0"/>
          <a:chOff x="0" y="0"/>
          <a:chExt cx="0" cy="0"/>
        </a:xfrm>
      </p:grpSpPr>
      <p:pic>
        <p:nvPicPr>
          <p:cNvPr id="6" name="Picture 5" descr="A close up of a piece of paper&#10;&#10;Description automatically generated">
            <a:extLst>
              <a:ext uri="{FF2B5EF4-FFF2-40B4-BE49-F238E27FC236}">
                <a16:creationId xmlns:a16="http://schemas.microsoft.com/office/drawing/2014/main" id="{53607C25-129A-574D-A4CE-8B04FED0F66B}"/>
              </a:ext>
            </a:extLst>
          </p:cNvPr>
          <p:cNvPicPr>
            <a:picLocks noChangeAspect="1"/>
          </p:cNvPicPr>
          <p:nvPr userDrawn="1"/>
        </p:nvPicPr>
        <p:blipFill>
          <a:blip r:embed="rId2"/>
          <a:stretch>
            <a:fillRect/>
          </a:stretch>
        </p:blipFill>
        <p:spPr>
          <a:xfrm>
            <a:off x="0" y="3429000"/>
            <a:ext cx="12192000" cy="3429000"/>
          </a:xfrm>
          <a:prstGeom prst="rect">
            <a:avLst/>
          </a:prstGeom>
        </p:spPr>
      </p:pic>
      <p:sp>
        <p:nvSpPr>
          <p:cNvPr id="2" name="Title 1"/>
          <p:cNvSpPr>
            <a:spLocks noGrp="1"/>
          </p:cNvSpPr>
          <p:nvPr>
            <p:ph type="ctrTitle"/>
          </p:nvPr>
        </p:nvSpPr>
        <p:spPr>
          <a:xfrm>
            <a:off x="612648" y="2371061"/>
            <a:ext cx="10972800" cy="1222320"/>
          </a:xfrm>
        </p:spPr>
        <p:txBody>
          <a:bodyPr bIns="0" anchor="b">
            <a:normAutofit/>
          </a:bodyPr>
          <a:lstStyle>
            <a:lvl1pPr>
              <a:lnSpc>
                <a:spcPct val="100000"/>
              </a:lnSpc>
              <a:defRPr sz="3200">
                <a:solidFill>
                  <a:schemeClr val="tx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612647" y="3611880"/>
            <a:ext cx="10972800" cy="716280"/>
          </a:xfrm>
          <a:prstGeom prst="rect">
            <a:avLst/>
          </a:prstGeom>
        </p:spPr>
        <p:txBody>
          <a:bodyPr lIns="0"/>
          <a:lstStyle>
            <a:lvl1pPr marL="0" indent="0" algn="l">
              <a:buNone/>
              <a:defRPr sz="2400" b="0" i="0">
                <a:solidFill>
                  <a:schemeClr val="tx1"/>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5" name="Picture 4" descr="A picture containing room, wheel, drawing&#10;&#10;Description automatically generated">
            <a:extLst>
              <a:ext uri="{FF2B5EF4-FFF2-40B4-BE49-F238E27FC236}">
                <a16:creationId xmlns:a16="http://schemas.microsoft.com/office/drawing/2014/main" id="{C61FA0CE-DAC8-5142-AB85-1294142928C3}"/>
              </a:ext>
            </a:extLst>
          </p:cNvPr>
          <p:cNvPicPr>
            <a:picLocks noChangeAspect="1"/>
          </p:cNvPicPr>
          <p:nvPr userDrawn="1"/>
        </p:nvPicPr>
        <p:blipFill>
          <a:blip r:embed="rId3"/>
          <a:stretch>
            <a:fillRect/>
          </a:stretch>
        </p:blipFill>
        <p:spPr>
          <a:xfrm>
            <a:off x="9234034" y="582367"/>
            <a:ext cx="2349500" cy="977900"/>
          </a:xfrm>
          <a:prstGeom prst="rect">
            <a:avLst/>
          </a:prstGeom>
        </p:spPr>
      </p:pic>
    </p:spTree>
    <p:extLst>
      <p:ext uri="{BB962C8B-B14F-4D97-AF65-F5344CB8AC3E}">
        <p14:creationId xmlns:p14="http://schemas.microsoft.com/office/powerpoint/2010/main" val="3630554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5" name="Picture 4" descr="A picture containing sitting, large, knife, table&#10;&#10;Description automatically generated">
            <a:extLst>
              <a:ext uri="{FF2B5EF4-FFF2-40B4-BE49-F238E27FC236}">
                <a16:creationId xmlns:a16="http://schemas.microsoft.com/office/drawing/2014/main" id="{D18F5D19-96C3-8847-AD64-E95614F38893}"/>
              </a:ext>
            </a:extLst>
          </p:cNvPr>
          <p:cNvPicPr>
            <a:picLocks noChangeAspect="1"/>
          </p:cNvPicPr>
          <p:nvPr userDrawn="1"/>
        </p:nvPicPr>
        <p:blipFill>
          <a:blip r:embed="rId2"/>
          <a:stretch>
            <a:fillRect/>
          </a:stretch>
        </p:blipFill>
        <p:spPr>
          <a:xfrm>
            <a:off x="0" y="3429000"/>
            <a:ext cx="12188952" cy="3435300"/>
          </a:xfrm>
          <a:prstGeom prst="rect">
            <a:avLst/>
          </a:prstGeom>
        </p:spPr>
      </p:pic>
      <p:sp>
        <p:nvSpPr>
          <p:cNvPr id="2" name="Title 1"/>
          <p:cNvSpPr>
            <a:spLocks noGrp="1"/>
          </p:cNvSpPr>
          <p:nvPr>
            <p:ph type="title" hasCustomPrompt="1"/>
          </p:nvPr>
        </p:nvSpPr>
        <p:spPr>
          <a:xfrm>
            <a:off x="612648" y="2371061"/>
            <a:ext cx="10972800" cy="1216100"/>
          </a:xfrm>
        </p:spPr>
        <p:txBody>
          <a:bodyPr bIns="0" anchor="b">
            <a:normAutofit/>
          </a:bodyPr>
          <a:lstStyle>
            <a:lvl1pPr algn="l">
              <a:lnSpc>
                <a:spcPct val="100000"/>
              </a:lnSpc>
              <a:defRPr sz="3200" b="0" i="0" cap="none">
                <a:solidFill>
                  <a:schemeClr val="tx1"/>
                </a:solidFill>
                <a:latin typeface="+mj-lt"/>
                <a:cs typeface="Arial"/>
              </a:defRPr>
            </a:lvl1pPr>
          </a:lstStyle>
          <a:p>
            <a:r>
              <a:rPr lang="en-US" dirty="0"/>
              <a:t>Click To Edit Master Title Style</a:t>
            </a:r>
          </a:p>
        </p:txBody>
      </p:sp>
      <p:sp>
        <p:nvSpPr>
          <p:cNvPr id="3" name="Text Placeholder 2"/>
          <p:cNvSpPr>
            <a:spLocks noGrp="1"/>
          </p:cNvSpPr>
          <p:nvPr>
            <p:ph type="body" idx="1"/>
          </p:nvPr>
        </p:nvSpPr>
        <p:spPr>
          <a:xfrm>
            <a:off x="606552" y="3587161"/>
            <a:ext cx="10980080" cy="679597"/>
          </a:xfrm>
          <a:prstGeom prst="rect">
            <a:avLst/>
          </a:prstGeom>
        </p:spPr>
        <p:txBody>
          <a:bodyPr lIns="0" anchor="t">
            <a:normAutofit/>
          </a:bodyPr>
          <a:lstStyle>
            <a:lvl1pPr marL="0" indent="0">
              <a:buNone/>
              <a:defRPr sz="2400" b="0" i="0">
                <a:solidFill>
                  <a:schemeClr val="tx1"/>
                </a:solidFill>
                <a:latin typeface="+mn-lt"/>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Footer Placeholder 5">
            <a:extLst>
              <a:ext uri="{FF2B5EF4-FFF2-40B4-BE49-F238E27FC236}">
                <a16:creationId xmlns:a16="http://schemas.microsoft.com/office/drawing/2014/main" id="{226C8DBA-6149-5E41-8519-B8216DD91153}"/>
              </a:ext>
            </a:extLst>
          </p:cNvPr>
          <p:cNvSpPr>
            <a:spLocks noGrp="1"/>
          </p:cNvSpPr>
          <p:nvPr>
            <p:ph type="ftr" sz="quarter" idx="10"/>
          </p:nvPr>
        </p:nvSpPr>
        <p:spPr/>
        <p:txBody>
          <a:bodyPr/>
          <a:lstStyle/>
          <a:p>
            <a:r>
              <a:rPr lang="en-US" dirty="0"/>
              <a:t>Proprietary and Confidential Information of H3 Biomedicine, Inc., an Eisai oncology company</a:t>
            </a:r>
          </a:p>
        </p:txBody>
      </p:sp>
      <p:sp>
        <p:nvSpPr>
          <p:cNvPr id="11" name="Slide Number Placeholder 10">
            <a:extLst>
              <a:ext uri="{FF2B5EF4-FFF2-40B4-BE49-F238E27FC236}">
                <a16:creationId xmlns:a16="http://schemas.microsoft.com/office/drawing/2014/main" id="{BAAF11E5-2166-6349-B19E-01330ACF2EAD}"/>
              </a:ext>
            </a:extLst>
          </p:cNvPr>
          <p:cNvSpPr>
            <a:spLocks noGrp="1"/>
          </p:cNvSpPr>
          <p:nvPr>
            <p:ph type="sldNum" sz="quarter" idx="11"/>
          </p:nvPr>
        </p:nvSpPr>
        <p:spPr/>
        <p:txBody>
          <a:bodyPr/>
          <a:lstStyle/>
          <a:p>
            <a:fld id="{12269883-5D17-5E44-AC1B-7F606243BFE2}" type="slidenum">
              <a:rPr lang="en-US" smtClean="0"/>
              <a:pPr/>
              <a:t>‹#›</a:t>
            </a:fld>
            <a:endParaRPr lang="en-US" dirty="0"/>
          </a:p>
        </p:txBody>
      </p:sp>
      <p:pic>
        <p:nvPicPr>
          <p:cNvPr id="10" name="Picture 9" descr="A picture containing room, wheel, drawing&#10;&#10;Description automatically generated">
            <a:extLst>
              <a:ext uri="{FF2B5EF4-FFF2-40B4-BE49-F238E27FC236}">
                <a16:creationId xmlns:a16="http://schemas.microsoft.com/office/drawing/2014/main" id="{1A75821C-ECF2-6D4C-9CE9-F91FC287D25A}"/>
              </a:ext>
            </a:extLst>
          </p:cNvPr>
          <p:cNvPicPr>
            <a:picLocks noChangeAspect="1"/>
          </p:cNvPicPr>
          <p:nvPr userDrawn="1"/>
        </p:nvPicPr>
        <p:blipFill>
          <a:blip r:embed="rId3"/>
          <a:stretch>
            <a:fillRect/>
          </a:stretch>
        </p:blipFill>
        <p:spPr>
          <a:xfrm>
            <a:off x="10231888" y="378656"/>
            <a:ext cx="1348904" cy="561435"/>
          </a:xfrm>
          <a:prstGeom prst="rect">
            <a:avLst/>
          </a:prstGeom>
        </p:spPr>
      </p:pic>
    </p:spTree>
    <p:extLst>
      <p:ext uri="{BB962C8B-B14F-4D97-AF65-F5344CB8AC3E}">
        <p14:creationId xmlns:p14="http://schemas.microsoft.com/office/powerpoint/2010/main" val="1765744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2648" y="1248937"/>
            <a:ext cx="10972800" cy="5163014"/>
          </a:xfrm>
          <a:prstGeom prst="rect">
            <a:avLst/>
          </a:prstGeom>
        </p:spPr>
        <p:txBody>
          <a:bodyPr/>
          <a:lstStyle>
            <a:lvl1pPr marL="342900" indent="-342900">
              <a:buClr>
                <a:schemeClr val="accent1"/>
              </a:buClr>
              <a:buFont typeface="System Font Regular"/>
              <a:buChar char="+"/>
              <a:defRPr b="0" i="0">
                <a:solidFill>
                  <a:schemeClr val="tx1"/>
                </a:solidFill>
                <a:latin typeface="+mn-lt"/>
              </a:defRPr>
            </a:lvl1pPr>
            <a:lvl2pPr marL="742950" indent="-285750">
              <a:buClr>
                <a:schemeClr val="accent1"/>
              </a:buClr>
              <a:buFont typeface="System Font Regular"/>
              <a:buChar char="+"/>
              <a:defRPr b="0" i="0">
                <a:solidFill>
                  <a:schemeClr val="tx1"/>
                </a:solidFill>
                <a:latin typeface="+mn-lt"/>
              </a:defRPr>
            </a:lvl2pPr>
            <a:lvl3pPr marL="1143000" indent="-228600">
              <a:buClr>
                <a:schemeClr val="accent1"/>
              </a:buClr>
              <a:buFont typeface="System Font Regular"/>
              <a:buChar char="+"/>
              <a:defRPr b="0" i="0">
                <a:solidFill>
                  <a:schemeClr val="tx1"/>
                </a:solidFill>
                <a:latin typeface="+mn-lt"/>
              </a:defRPr>
            </a:lvl3pPr>
            <a:lvl4pPr marL="1600200" indent="-228600">
              <a:buClr>
                <a:schemeClr val="accent1"/>
              </a:buClr>
              <a:buFont typeface="System Font Regular"/>
              <a:buChar char="+"/>
              <a:defRPr b="0" i="0">
                <a:solidFill>
                  <a:schemeClr val="tx1"/>
                </a:solidFill>
                <a:latin typeface="+mn-lt"/>
              </a:defRPr>
            </a:lvl4pPr>
            <a:lvl5pPr marL="2057400" indent="-228600">
              <a:buClr>
                <a:schemeClr val="accent1"/>
              </a:buClr>
              <a:buFont typeface="System Font Regular"/>
              <a:buChar char="+"/>
              <a:defRPr b="0" i="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lgn="l">
              <a:defRPr/>
            </a:lvl1pPr>
          </a:lstStyle>
          <a:p>
            <a:fld id="{12269883-5D17-5E44-AC1B-7F606243BFE2}" type="slidenum">
              <a:rPr lang="en-US" smtClean="0"/>
              <a:pPr/>
              <a:t>‹#›</a:t>
            </a:fld>
            <a:endParaRPr lang="en-US" dirty="0"/>
          </a:p>
        </p:txBody>
      </p:sp>
      <p:sp>
        <p:nvSpPr>
          <p:cNvPr id="5" name="Title 4">
            <a:extLst>
              <a:ext uri="{FF2B5EF4-FFF2-40B4-BE49-F238E27FC236}">
                <a16:creationId xmlns:a16="http://schemas.microsoft.com/office/drawing/2014/main" id="{175684D4-5848-B14D-B625-9B4E24175520}"/>
              </a:ext>
            </a:extLst>
          </p:cNvPr>
          <p:cNvSpPr>
            <a:spLocks noGrp="1"/>
          </p:cNvSpPr>
          <p:nvPr>
            <p:ph type="title"/>
          </p:nvPr>
        </p:nvSpPr>
        <p:spPr>
          <a:xfrm>
            <a:off x="612648" y="-2"/>
            <a:ext cx="9634595" cy="1056889"/>
          </a:xfrm>
        </p:spPr>
        <p:txBody>
          <a:body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6954DCA6-A8E4-A843-825C-2A65CF3DFC6D}"/>
              </a:ext>
            </a:extLst>
          </p:cNvPr>
          <p:cNvSpPr>
            <a:spLocks noGrp="1"/>
          </p:cNvSpPr>
          <p:nvPr>
            <p:ph type="ftr" sz="quarter" idx="13"/>
          </p:nvPr>
        </p:nvSpPr>
        <p:spPr/>
        <p:txBody>
          <a:bodyPr/>
          <a:lstStyle/>
          <a:p>
            <a:r>
              <a:rPr lang="en-US" dirty="0"/>
              <a:t>Proprietary and Confidential Information of H3 Biomedicine, Inc., an Eisai oncology company</a:t>
            </a:r>
          </a:p>
        </p:txBody>
      </p:sp>
    </p:spTree>
    <p:extLst>
      <p:ext uri="{BB962C8B-B14F-4D97-AF65-F5344CB8AC3E}">
        <p14:creationId xmlns:p14="http://schemas.microsoft.com/office/powerpoint/2010/main" val="3100589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head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819725"/>
            <a:ext cx="10972800" cy="3979863"/>
          </a:xfrm>
          <a:prstGeom prst="rect">
            <a:avLst/>
          </a:prstGeom>
        </p:spPr>
        <p:txBody>
          <a:bodyPr/>
          <a:lstStyle>
            <a:lvl1pPr marL="342900" indent="-342900">
              <a:buClr>
                <a:schemeClr val="accent1"/>
              </a:buClr>
              <a:buFont typeface="System Font Regular"/>
              <a:buChar char="+"/>
              <a:defRPr/>
            </a:lvl1pPr>
            <a:lvl2pPr marL="742950" indent="-285750">
              <a:buClr>
                <a:schemeClr val="accent1"/>
              </a:buClr>
              <a:buFont typeface="System Font Regular"/>
              <a:buChar char="+"/>
              <a:defRPr/>
            </a:lvl2pPr>
            <a:lvl3pPr marL="1143000" indent="-228600">
              <a:buClr>
                <a:schemeClr val="accent1"/>
              </a:buClr>
              <a:buFont typeface="System Font Regular"/>
              <a:buChar char="+"/>
              <a:defRPr/>
            </a:lvl3pPr>
            <a:lvl4pPr marL="1600200" indent="-228600">
              <a:buClr>
                <a:schemeClr val="accent1"/>
              </a:buClr>
              <a:buFont typeface="System Font Regular"/>
              <a:buChar char="+"/>
              <a:defRPr/>
            </a:lvl4pPr>
            <a:lvl5pPr marL="2057400" indent="-228600">
              <a:buClr>
                <a:schemeClr val="accent1"/>
              </a:buClr>
              <a:buFont typeface="System Font Regular"/>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12269883-5D17-5E44-AC1B-7F606243BFE2}" type="slidenum">
              <a:t>‹#›</a:t>
            </a:fld>
            <a:endParaRPr lang="en-US"/>
          </a:p>
        </p:txBody>
      </p:sp>
      <p:sp>
        <p:nvSpPr>
          <p:cNvPr id="7" name="Text Placeholder 6"/>
          <p:cNvSpPr>
            <a:spLocks noGrp="1"/>
          </p:cNvSpPr>
          <p:nvPr>
            <p:ph type="body" sz="quarter" idx="13" hasCustomPrompt="1"/>
          </p:nvPr>
        </p:nvSpPr>
        <p:spPr>
          <a:xfrm>
            <a:off x="609600" y="1260925"/>
            <a:ext cx="10972800" cy="558800"/>
          </a:xfrm>
          <a:prstGeom prst="rect">
            <a:avLst/>
          </a:prstGeom>
        </p:spPr>
        <p:txBody>
          <a:bodyPr/>
          <a:lstStyle>
            <a:lvl1pPr marL="0" indent="0">
              <a:buFontTx/>
              <a:buNone/>
              <a:defRPr b="0" i="0">
                <a:solidFill>
                  <a:schemeClr val="tx2"/>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Footer Placeholder 3">
            <a:extLst>
              <a:ext uri="{FF2B5EF4-FFF2-40B4-BE49-F238E27FC236}">
                <a16:creationId xmlns:a16="http://schemas.microsoft.com/office/drawing/2014/main" id="{A7392873-046D-AB47-B2B9-7348BC66E597}"/>
              </a:ext>
            </a:extLst>
          </p:cNvPr>
          <p:cNvSpPr>
            <a:spLocks noGrp="1"/>
          </p:cNvSpPr>
          <p:nvPr>
            <p:ph type="ftr" sz="quarter" idx="14"/>
          </p:nvPr>
        </p:nvSpPr>
        <p:spPr/>
        <p:txBody>
          <a:bodyPr/>
          <a:lstStyle/>
          <a:p>
            <a:r>
              <a:rPr lang="en-US"/>
              <a:t>Proprietary and Confidential Information of H3 Biomedicine, Inc., an Eisai oncology company</a:t>
            </a:r>
            <a:endParaRPr lang="en-US" dirty="0"/>
          </a:p>
        </p:txBody>
      </p:sp>
    </p:spTree>
    <p:extLst>
      <p:ext uri="{BB962C8B-B14F-4D97-AF65-F5344CB8AC3E}">
        <p14:creationId xmlns:p14="http://schemas.microsoft.com/office/powerpoint/2010/main" val="266950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47500"/>
            <a:ext cx="5384800" cy="4525963"/>
          </a:xfrm>
          <a:prstGeom prst="rect">
            <a:avLst/>
          </a:prstGeom>
        </p:spPr>
        <p:txBody>
          <a:bodyPr>
            <a:normAutofit/>
          </a:bodyPr>
          <a:lstStyle>
            <a:lvl1pPr marL="342900" indent="-342900">
              <a:buClr>
                <a:schemeClr val="accent1"/>
              </a:buClr>
              <a:buFont typeface="System Font Regular"/>
              <a:buChar char="+"/>
              <a:defRPr sz="2000"/>
            </a:lvl1pPr>
            <a:lvl2pPr marL="742950" indent="-285750">
              <a:buClr>
                <a:schemeClr val="accent1"/>
              </a:buClr>
              <a:buFont typeface="System Font Regular"/>
              <a:buChar char="+"/>
              <a:defRPr sz="2000"/>
            </a:lvl2pPr>
            <a:lvl3pPr marL="1143000" indent="-228600">
              <a:buClr>
                <a:schemeClr val="accent1"/>
              </a:buClr>
              <a:buFont typeface="System Font Regular"/>
              <a:buChar char="+"/>
              <a:defRPr sz="2000"/>
            </a:lvl3pPr>
            <a:lvl4pPr marL="1600200" indent="-228600">
              <a:buClr>
                <a:schemeClr val="accent1"/>
              </a:buClr>
              <a:buFont typeface="System Font Regular"/>
              <a:buChar char="+"/>
              <a:defRPr sz="2000"/>
            </a:lvl4pPr>
            <a:lvl5pPr marL="2057400" indent="-228600">
              <a:buClr>
                <a:schemeClr val="accent1"/>
              </a:buClr>
              <a:buFont typeface="System Font Regular"/>
              <a:buChar char="+"/>
              <a:defRPr sz="20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247500"/>
            <a:ext cx="5384800" cy="4525963"/>
          </a:xfrm>
          <a:prstGeom prst="rect">
            <a:avLst/>
          </a:prstGeom>
        </p:spPr>
        <p:txBody>
          <a:bodyPr>
            <a:normAutofit/>
          </a:bodyPr>
          <a:lstStyle>
            <a:lvl1pPr marL="342900" indent="-342900">
              <a:buClr>
                <a:schemeClr val="accent1"/>
              </a:buClr>
              <a:buFont typeface="System Font Regular"/>
              <a:buChar char="+"/>
              <a:defRPr sz="2000"/>
            </a:lvl1pPr>
            <a:lvl2pPr marL="742950" indent="-285750">
              <a:buClr>
                <a:schemeClr val="accent1"/>
              </a:buClr>
              <a:buFont typeface="System Font Regular"/>
              <a:buChar char="+"/>
              <a:defRPr sz="2000"/>
            </a:lvl2pPr>
            <a:lvl3pPr marL="1143000" indent="-228600">
              <a:buClr>
                <a:schemeClr val="accent1"/>
              </a:buClr>
              <a:buFont typeface="System Font Regular"/>
              <a:buChar char="+"/>
              <a:defRPr sz="2000"/>
            </a:lvl3pPr>
            <a:lvl4pPr marL="1600200" indent="-228600">
              <a:buClr>
                <a:schemeClr val="accent1"/>
              </a:buClr>
              <a:buFont typeface="System Font Regular"/>
              <a:buChar char="+"/>
              <a:defRPr sz="2000"/>
            </a:lvl4pPr>
            <a:lvl5pPr marL="2057400" indent="-228600">
              <a:buClr>
                <a:schemeClr val="accent1"/>
              </a:buClr>
              <a:buFont typeface="System Font Regular"/>
              <a:buChar char="+"/>
              <a:defRPr sz="20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12269883-5D17-5E44-AC1B-7F606243BFE2}" type="slidenum">
              <a:t>‹#›</a:t>
            </a:fld>
            <a:endParaRPr lang="en-US"/>
          </a:p>
        </p:txBody>
      </p:sp>
      <p:sp>
        <p:nvSpPr>
          <p:cNvPr id="5" name="Footer Placeholder 4">
            <a:extLst>
              <a:ext uri="{FF2B5EF4-FFF2-40B4-BE49-F238E27FC236}">
                <a16:creationId xmlns:a16="http://schemas.microsoft.com/office/drawing/2014/main" id="{FBD279AD-5162-7C46-8956-6F2305B4F83C}"/>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spTree>
    <p:extLst>
      <p:ext uri="{BB962C8B-B14F-4D97-AF65-F5344CB8AC3E}">
        <p14:creationId xmlns:p14="http://schemas.microsoft.com/office/powerpoint/2010/main" val="1058657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BC6F9-0255-6A4C-8D09-8584AC61CF1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CCEA314-6B86-4C4C-92AB-1F521F547CDA}"/>
              </a:ext>
            </a:extLst>
          </p:cNvPr>
          <p:cNvSpPr>
            <a:spLocks noGrp="1"/>
          </p:cNvSpPr>
          <p:nvPr>
            <p:ph type="sldNum" sz="quarter" idx="10"/>
          </p:nvPr>
        </p:nvSpPr>
        <p:spPr/>
        <p:txBody>
          <a:bodyPr/>
          <a:lstStyle/>
          <a:p>
            <a:fld id="{12269883-5D17-5E44-AC1B-7F606243BFE2}" type="slidenum">
              <a:rPr lang="en-US" smtClean="0"/>
              <a:pPr/>
              <a:t>‹#›</a:t>
            </a:fld>
            <a:endParaRPr lang="en-US"/>
          </a:p>
        </p:txBody>
      </p:sp>
      <p:sp>
        <p:nvSpPr>
          <p:cNvPr id="6" name="Table Placeholder 5">
            <a:extLst>
              <a:ext uri="{FF2B5EF4-FFF2-40B4-BE49-F238E27FC236}">
                <a16:creationId xmlns:a16="http://schemas.microsoft.com/office/drawing/2014/main" id="{A6F1B81A-15B4-3448-8C72-C0B810881713}"/>
              </a:ext>
            </a:extLst>
          </p:cNvPr>
          <p:cNvSpPr>
            <a:spLocks noGrp="1"/>
          </p:cNvSpPr>
          <p:nvPr>
            <p:ph type="tbl" sz="quarter" idx="12"/>
          </p:nvPr>
        </p:nvSpPr>
        <p:spPr>
          <a:xfrm>
            <a:off x="592138" y="1252265"/>
            <a:ext cx="10998200" cy="4603750"/>
          </a:xfrm>
          <a:prstGeom prst="rect">
            <a:avLst/>
          </a:prstGeom>
        </p:spPr>
        <p:txBody>
          <a:bodyPr/>
          <a:lstStyle>
            <a:lvl1pPr marL="342900" indent="-342900">
              <a:buClr>
                <a:schemeClr val="accent1"/>
              </a:buClr>
              <a:buFont typeface="System Font Regular"/>
              <a:buChar char="+"/>
              <a:defRPr/>
            </a:lvl1pPr>
          </a:lstStyle>
          <a:p>
            <a:r>
              <a:rPr lang="en-US"/>
              <a:t>Click icon to add table</a:t>
            </a:r>
            <a:endParaRPr lang="en-US" dirty="0"/>
          </a:p>
        </p:txBody>
      </p:sp>
      <p:sp>
        <p:nvSpPr>
          <p:cNvPr id="5" name="Footer Placeholder 4">
            <a:extLst>
              <a:ext uri="{FF2B5EF4-FFF2-40B4-BE49-F238E27FC236}">
                <a16:creationId xmlns:a16="http://schemas.microsoft.com/office/drawing/2014/main" id="{4E9DADF5-4BE8-5B47-83DD-C89C192C5EEF}"/>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spTree>
    <p:extLst>
      <p:ext uri="{BB962C8B-B14F-4D97-AF65-F5344CB8AC3E}">
        <p14:creationId xmlns:p14="http://schemas.microsoft.com/office/powerpoint/2010/main" val="2584103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12269883-5D17-5E44-AC1B-7F606243BFE2}" type="slidenum">
              <a:t>‹#›</a:t>
            </a:fld>
            <a:endParaRPr lang="en-US"/>
          </a:p>
        </p:txBody>
      </p:sp>
      <p:sp>
        <p:nvSpPr>
          <p:cNvPr id="3" name="Footer Placeholder 2">
            <a:extLst>
              <a:ext uri="{FF2B5EF4-FFF2-40B4-BE49-F238E27FC236}">
                <a16:creationId xmlns:a16="http://schemas.microsoft.com/office/drawing/2014/main" id="{83EF7368-B220-5B4F-934F-16078237A72D}"/>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spTree>
    <p:extLst>
      <p:ext uri="{BB962C8B-B14F-4D97-AF65-F5344CB8AC3E}">
        <p14:creationId xmlns:p14="http://schemas.microsoft.com/office/powerpoint/2010/main" val="344952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2269883-5D17-5E44-AC1B-7F606243BFE2}" type="slidenum">
              <a:t>‹#›</a:t>
            </a:fld>
            <a:endParaRPr lang="en-US"/>
          </a:p>
        </p:txBody>
      </p:sp>
      <p:sp>
        <p:nvSpPr>
          <p:cNvPr id="2" name="Footer Placeholder 1">
            <a:extLst>
              <a:ext uri="{FF2B5EF4-FFF2-40B4-BE49-F238E27FC236}">
                <a16:creationId xmlns:a16="http://schemas.microsoft.com/office/drawing/2014/main" id="{0C040DD6-06A2-504B-8700-3A6987740082}"/>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spTree>
    <p:extLst>
      <p:ext uri="{BB962C8B-B14F-4D97-AF65-F5344CB8AC3E}">
        <p14:creationId xmlns:p14="http://schemas.microsoft.com/office/powerpoint/2010/main" val="3267686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A picture containing room, wheel, drawing&#10;&#10;Description automatically generated">
            <a:extLst>
              <a:ext uri="{FF2B5EF4-FFF2-40B4-BE49-F238E27FC236}">
                <a16:creationId xmlns:a16="http://schemas.microsoft.com/office/drawing/2014/main" id="{6F6B2F77-80AA-8A4C-94A9-D84D0CF6A9F7}"/>
              </a:ext>
            </a:extLst>
          </p:cNvPr>
          <p:cNvPicPr>
            <a:picLocks noChangeAspect="1"/>
          </p:cNvPicPr>
          <p:nvPr userDrawn="1"/>
        </p:nvPicPr>
        <p:blipFill>
          <a:blip r:embed="rId11"/>
          <a:stretch>
            <a:fillRect/>
          </a:stretch>
        </p:blipFill>
        <p:spPr>
          <a:xfrm>
            <a:off x="10231888" y="378656"/>
            <a:ext cx="1348904" cy="561435"/>
          </a:xfrm>
          <a:prstGeom prst="rect">
            <a:avLst/>
          </a:prstGeom>
        </p:spPr>
      </p:pic>
      <p:sp>
        <p:nvSpPr>
          <p:cNvPr id="2" name="Title Placeholder 1"/>
          <p:cNvSpPr>
            <a:spLocks noGrp="1"/>
          </p:cNvSpPr>
          <p:nvPr>
            <p:ph type="title"/>
          </p:nvPr>
        </p:nvSpPr>
        <p:spPr>
          <a:xfrm>
            <a:off x="612649" y="-1"/>
            <a:ext cx="9530158" cy="1060704"/>
          </a:xfrm>
          <a:prstGeom prst="rect">
            <a:avLst/>
          </a:prstGeom>
        </p:spPr>
        <p:txBody>
          <a:bodyPr vert="horz" lIns="0" tIns="45720" rIns="91440" bIns="45720" rtlCol="0" anchor="b">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612648" y="6604000"/>
            <a:ext cx="616688" cy="254000"/>
          </a:xfrm>
          <a:prstGeom prst="rect">
            <a:avLst/>
          </a:prstGeom>
        </p:spPr>
        <p:txBody>
          <a:bodyPr vert="horz" lIns="0" tIns="45720" rIns="0" bIns="45720" rtlCol="0" anchor="ctr"/>
          <a:lstStyle>
            <a:lvl1pPr algn="l">
              <a:defRPr sz="800">
                <a:solidFill>
                  <a:schemeClr val="tx2"/>
                </a:solidFill>
                <a:latin typeface="+mn-lt"/>
                <a:cs typeface="Arial"/>
              </a:defRPr>
            </a:lvl1pPr>
          </a:lstStyle>
          <a:p>
            <a:fld id="{12269883-5D17-5E44-AC1B-7F606243BFE2}" type="slidenum">
              <a:rPr lang="en-US" smtClean="0"/>
              <a:pPr/>
              <a:t>‹#›</a:t>
            </a:fld>
            <a:endParaRPr lang="en-US" dirty="0"/>
          </a:p>
        </p:txBody>
      </p:sp>
      <p:sp>
        <p:nvSpPr>
          <p:cNvPr id="4" name="Footer Placeholder 3">
            <a:extLst>
              <a:ext uri="{FF2B5EF4-FFF2-40B4-BE49-F238E27FC236}">
                <a16:creationId xmlns:a16="http://schemas.microsoft.com/office/drawing/2014/main" id="{D7FF6B65-71D1-7B45-A368-6E687E5B286A}"/>
              </a:ext>
            </a:extLst>
          </p:cNvPr>
          <p:cNvSpPr>
            <a:spLocks noGrp="1"/>
          </p:cNvSpPr>
          <p:nvPr>
            <p:ph type="ftr" sz="quarter" idx="3"/>
          </p:nvPr>
        </p:nvSpPr>
        <p:spPr>
          <a:xfrm>
            <a:off x="3875930" y="6603999"/>
            <a:ext cx="4440141" cy="254001"/>
          </a:xfrm>
          <a:prstGeom prst="rect">
            <a:avLst/>
          </a:prstGeom>
        </p:spPr>
        <p:txBody>
          <a:bodyPr vert="horz" lIns="91440" tIns="45720" rIns="91440" bIns="45720" rtlCol="0" anchor="ctr"/>
          <a:lstStyle>
            <a:lvl1pPr algn="ctr">
              <a:defRPr sz="800">
                <a:solidFill>
                  <a:srgbClr val="A3A5AA"/>
                </a:solidFill>
                <a:latin typeface="+mn-lt"/>
                <a:cs typeface="Arial" panose="020B0604020202020204" pitchFamily="34" charset="0"/>
              </a:defRPr>
            </a:lvl1pPr>
          </a:lstStyle>
          <a:p>
            <a:r>
              <a:rPr lang="en-US" dirty="0"/>
              <a:t>Proprietary and Confidential Information of H3 Biomedicine, Inc., an Eisai oncology company</a:t>
            </a:r>
          </a:p>
        </p:txBody>
      </p:sp>
      <p:pic>
        <p:nvPicPr>
          <p:cNvPr id="13" name="Picture 12" descr="A picture containing game, hat, comb&#10;&#10;Description automatically generated">
            <a:extLst>
              <a:ext uri="{FF2B5EF4-FFF2-40B4-BE49-F238E27FC236}">
                <a16:creationId xmlns:a16="http://schemas.microsoft.com/office/drawing/2014/main" id="{323F470B-7404-8A46-9128-F7196AC334B7}"/>
              </a:ext>
            </a:extLst>
          </p:cNvPr>
          <p:cNvPicPr>
            <a:picLocks noChangeAspect="1"/>
          </p:cNvPicPr>
          <p:nvPr userDrawn="1"/>
        </p:nvPicPr>
        <p:blipFill>
          <a:blip r:embed="rId12"/>
          <a:stretch>
            <a:fillRect/>
          </a:stretch>
        </p:blipFill>
        <p:spPr>
          <a:xfrm>
            <a:off x="10363200" y="5956300"/>
            <a:ext cx="1828800" cy="901700"/>
          </a:xfrm>
          <a:prstGeom prst="rect">
            <a:avLst/>
          </a:prstGeom>
        </p:spPr>
      </p:pic>
    </p:spTree>
    <p:extLst>
      <p:ext uri="{BB962C8B-B14F-4D97-AF65-F5344CB8AC3E}">
        <p14:creationId xmlns:p14="http://schemas.microsoft.com/office/powerpoint/2010/main" val="397034863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0" r:id="rId4"/>
    <p:sldLayoutId id="2147483656" r:id="rId5"/>
    <p:sldLayoutId id="2147483652" r:id="rId6"/>
    <p:sldLayoutId id="2147483657" r:id="rId7"/>
    <p:sldLayoutId id="2147483654" r:id="rId8"/>
    <p:sldLayoutId id="2147483655" r:id="rId9"/>
  </p:sldLayoutIdLst>
  <p:hf hdr="0" dt="0"/>
  <p:txStyles>
    <p:titleStyle>
      <a:lvl1pPr algn="l" defTabSz="457200" rtl="0" eaLnBrk="1" latinLnBrk="0" hangingPunct="1">
        <a:lnSpc>
          <a:spcPts val="3600"/>
        </a:lnSpc>
        <a:spcBef>
          <a:spcPct val="0"/>
        </a:spcBef>
        <a:buNone/>
        <a:defRPr sz="3200" kern="1200">
          <a:solidFill>
            <a:schemeClr val="tx1"/>
          </a:solidFill>
          <a:latin typeface="+mn-lt"/>
          <a:ea typeface="+mj-ea"/>
          <a:cs typeface="Arial"/>
        </a:defRPr>
      </a:lvl1pPr>
    </p:titleStyle>
    <p:bodyStyle>
      <a:lvl1pPr marL="342900" indent="-342900" algn="l" defTabSz="457200" rtl="0" eaLnBrk="1" latinLnBrk="0" hangingPunct="1">
        <a:spcBef>
          <a:spcPct val="20000"/>
        </a:spcBef>
        <a:buClr>
          <a:srgbClr val="0097A0"/>
        </a:buClr>
        <a:buFont typeface="Arial"/>
        <a:buChar char="•"/>
        <a:defRPr sz="2000" kern="1200">
          <a:solidFill>
            <a:srgbClr val="636466"/>
          </a:solidFill>
          <a:latin typeface="+mn-lt"/>
          <a:ea typeface="+mn-ea"/>
          <a:cs typeface="+mn-cs"/>
        </a:defRPr>
      </a:lvl1pPr>
      <a:lvl2pPr marL="742950" indent="-285750" algn="l" defTabSz="457200" rtl="0" eaLnBrk="1" latinLnBrk="0" hangingPunct="1">
        <a:spcBef>
          <a:spcPct val="20000"/>
        </a:spcBef>
        <a:buClr>
          <a:srgbClr val="0097A0"/>
        </a:buClr>
        <a:buFont typeface="Arial"/>
        <a:buChar char="•"/>
        <a:defRPr sz="2000" kern="1200">
          <a:solidFill>
            <a:srgbClr val="636466"/>
          </a:solidFill>
          <a:latin typeface="+mn-lt"/>
          <a:ea typeface="+mn-ea"/>
          <a:cs typeface="+mn-cs"/>
        </a:defRPr>
      </a:lvl2pPr>
      <a:lvl3pPr marL="1143000" indent="-228600" algn="l" defTabSz="457200" rtl="0" eaLnBrk="1" latinLnBrk="0" hangingPunct="1">
        <a:spcBef>
          <a:spcPct val="20000"/>
        </a:spcBef>
        <a:buClr>
          <a:srgbClr val="0097A0"/>
        </a:buClr>
        <a:buFont typeface="Arial"/>
        <a:buChar char="•"/>
        <a:defRPr sz="2000" kern="1200">
          <a:solidFill>
            <a:srgbClr val="636466"/>
          </a:solidFill>
          <a:latin typeface="+mn-lt"/>
          <a:ea typeface="+mn-ea"/>
          <a:cs typeface="+mn-cs"/>
        </a:defRPr>
      </a:lvl3pPr>
      <a:lvl4pPr marL="1600200" indent="-228600" algn="l" defTabSz="457200" rtl="0" eaLnBrk="1" latinLnBrk="0" hangingPunct="1">
        <a:spcBef>
          <a:spcPct val="20000"/>
        </a:spcBef>
        <a:buClr>
          <a:srgbClr val="0097A0"/>
        </a:buClr>
        <a:buFont typeface="Arial"/>
        <a:buChar char="•"/>
        <a:defRPr sz="2000" kern="1200">
          <a:solidFill>
            <a:srgbClr val="636466"/>
          </a:solidFill>
          <a:latin typeface="+mn-lt"/>
          <a:ea typeface="+mn-ea"/>
          <a:cs typeface="+mn-cs"/>
        </a:defRPr>
      </a:lvl4pPr>
      <a:lvl5pPr marL="2057400" indent="-228600" algn="l" defTabSz="457200" rtl="0" eaLnBrk="1" latinLnBrk="0" hangingPunct="1">
        <a:spcBef>
          <a:spcPct val="20000"/>
        </a:spcBef>
        <a:buClr>
          <a:srgbClr val="0097A0"/>
        </a:buClr>
        <a:buFont typeface="Arial"/>
        <a:buChar char="•"/>
        <a:defRPr sz="2000" kern="1200">
          <a:solidFill>
            <a:srgbClr val="636466"/>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241DC4-C0FC-404F-9B54-905A8388FDB8}"/>
              </a:ext>
            </a:extLst>
          </p:cNvPr>
          <p:cNvSpPr>
            <a:spLocks noGrp="1"/>
          </p:cNvSpPr>
          <p:nvPr>
            <p:ph type="ctrTitle"/>
          </p:nvPr>
        </p:nvSpPr>
        <p:spPr/>
        <p:txBody>
          <a:bodyPr/>
          <a:lstStyle/>
          <a:p>
            <a:r>
              <a:rPr lang="en-US" dirty="0"/>
              <a:t>SB3F1 Analysis Batch 2 (GE0529)</a:t>
            </a:r>
          </a:p>
        </p:txBody>
      </p:sp>
      <p:sp>
        <p:nvSpPr>
          <p:cNvPr id="7" name="Subtitle 6">
            <a:extLst>
              <a:ext uri="{FF2B5EF4-FFF2-40B4-BE49-F238E27FC236}">
                <a16:creationId xmlns:a16="http://schemas.microsoft.com/office/drawing/2014/main" id="{F33DDB3A-D4CF-4843-B192-1FB64AE58A73}"/>
              </a:ext>
            </a:extLst>
          </p:cNvPr>
          <p:cNvSpPr>
            <a:spLocks noGrp="1"/>
          </p:cNvSpPr>
          <p:nvPr>
            <p:ph type="subTitle" idx="1"/>
          </p:nvPr>
        </p:nvSpPr>
        <p:spPr/>
        <p:txBody>
          <a:bodyPr/>
          <a:lstStyle/>
          <a:p>
            <a:r>
              <a:rPr lang="en-US" dirty="0"/>
              <a:t>20210827</a:t>
            </a:r>
          </a:p>
        </p:txBody>
      </p:sp>
    </p:spTree>
    <p:extLst>
      <p:ext uri="{BB962C8B-B14F-4D97-AF65-F5344CB8AC3E}">
        <p14:creationId xmlns:p14="http://schemas.microsoft.com/office/powerpoint/2010/main" val="388170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56A248-2402-8E40-8350-524352B5C870}"/>
              </a:ext>
            </a:extLst>
          </p:cNvPr>
          <p:cNvSpPr>
            <a:spLocks noGrp="1"/>
          </p:cNvSpPr>
          <p:nvPr>
            <p:ph type="sldNum" sz="quarter" idx="12"/>
          </p:nvPr>
        </p:nvSpPr>
        <p:spPr/>
        <p:txBody>
          <a:bodyPr/>
          <a:lstStyle/>
          <a:p>
            <a:fld id="{12269883-5D17-5E44-AC1B-7F606243BFE2}" type="slidenum">
              <a:rPr lang="en-US" smtClean="0"/>
              <a:pPr/>
              <a:t>10</a:t>
            </a:fld>
            <a:endParaRPr lang="en-US" dirty="0"/>
          </a:p>
        </p:txBody>
      </p:sp>
      <p:sp>
        <p:nvSpPr>
          <p:cNvPr id="4" name="Title 3">
            <a:extLst>
              <a:ext uri="{FF2B5EF4-FFF2-40B4-BE49-F238E27FC236}">
                <a16:creationId xmlns:a16="http://schemas.microsoft.com/office/drawing/2014/main" id="{E00FF7B7-D027-2C41-B597-59F6150070CD}"/>
              </a:ext>
            </a:extLst>
          </p:cNvPr>
          <p:cNvSpPr>
            <a:spLocks noGrp="1"/>
          </p:cNvSpPr>
          <p:nvPr>
            <p:ph type="title"/>
          </p:nvPr>
        </p:nvSpPr>
        <p:spPr/>
        <p:txBody>
          <a:bodyPr/>
          <a:lstStyle/>
          <a:p>
            <a:r>
              <a:rPr lang="en-US" dirty="0"/>
              <a:t>PRP5_WT vs Vector</a:t>
            </a:r>
          </a:p>
        </p:txBody>
      </p:sp>
      <p:sp>
        <p:nvSpPr>
          <p:cNvPr id="5" name="Footer Placeholder 4">
            <a:extLst>
              <a:ext uri="{FF2B5EF4-FFF2-40B4-BE49-F238E27FC236}">
                <a16:creationId xmlns:a16="http://schemas.microsoft.com/office/drawing/2014/main" id="{96225E66-92CF-C54F-BAA8-12A77099B989}"/>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graphicFrame>
        <p:nvGraphicFramePr>
          <p:cNvPr id="9" name="Table 8">
            <a:extLst>
              <a:ext uri="{FF2B5EF4-FFF2-40B4-BE49-F238E27FC236}">
                <a16:creationId xmlns:a16="http://schemas.microsoft.com/office/drawing/2014/main" id="{832DE359-6798-3043-9497-D82845B41EEE}"/>
              </a:ext>
            </a:extLst>
          </p:cNvPr>
          <p:cNvGraphicFramePr>
            <a:graphicFrameLocks noGrp="1"/>
          </p:cNvGraphicFramePr>
          <p:nvPr>
            <p:extLst>
              <p:ext uri="{D42A27DB-BD31-4B8C-83A1-F6EECF244321}">
                <p14:modId xmlns:p14="http://schemas.microsoft.com/office/powerpoint/2010/main" val="2204787572"/>
              </p:ext>
            </p:extLst>
          </p:nvPr>
        </p:nvGraphicFramePr>
        <p:xfrm>
          <a:off x="920992" y="1217647"/>
          <a:ext cx="9002707" cy="3941376"/>
        </p:xfrm>
        <a:graphic>
          <a:graphicData uri="http://schemas.openxmlformats.org/drawingml/2006/table">
            <a:tbl>
              <a:tblPr/>
              <a:tblGrid>
                <a:gridCol w="1047956">
                  <a:extLst>
                    <a:ext uri="{9D8B030D-6E8A-4147-A177-3AD203B41FA5}">
                      <a16:colId xmlns:a16="http://schemas.microsoft.com/office/drawing/2014/main" val="3822678085"/>
                    </a:ext>
                  </a:extLst>
                </a:gridCol>
                <a:gridCol w="1072615">
                  <a:extLst>
                    <a:ext uri="{9D8B030D-6E8A-4147-A177-3AD203B41FA5}">
                      <a16:colId xmlns:a16="http://schemas.microsoft.com/office/drawing/2014/main" val="4121482137"/>
                    </a:ext>
                  </a:extLst>
                </a:gridCol>
                <a:gridCol w="1710521">
                  <a:extLst>
                    <a:ext uri="{9D8B030D-6E8A-4147-A177-3AD203B41FA5}">
                      <a16:colId xmlns:a16="http://schemas.microsoft.com/office/drawing/2014/main" val="3731170520"/>
                    </a:ext>
                  </a:extLst>
                </a:gridCol>
                <a:gridCol w="1034323">
                  <a:extLst>
                    <a:ext uri="{9D8B030D-6E8A-4147-A177-3AD203B41FA5}">
                      <a16:colId xmlns:a16="http://schemas.microsoft.com/office/drawing/2014/main" val="3120568539"/>
                    </a:ext>
                  </a:extLst>
                </a:gridCol>
                <a:gridCol w="1034323">
                  <a:extLst>
                    <a:ext uri="{9D8B030D-6E8A-4147-A177-3AD203B41FA5}">
                      <a16:colId xmlns:a16="http://schemas.microsoft.com/office/drawing/2014/main" val="3586004732"/>
                    </a:ext>
                  </a:extLst>
                </a:gridCol>
                <a:gridCol w="1034323">
                  <a:extLst>
                    <a:ext uri="{9D8B030D-6E8A-4147-A177-3AD203B41FA5}">
                      <a16:colId xmlns:a16="http://schemas.microsoft.com/office/drawing/2014/main" val="3045072737"/>
                    </a:ext>
                  </a:extLst>
                </a:gridCol>
                <a:gridCol w="1034323">
                  <a:extLst>
                    <a:ext uri="{9D8B030D-6E8A-4147-A177-3AD203B41FA5}">
                      <a16:colId xmlns:a16="http://schemas.microsoft.com/office/drawing/2014/main" val="1693722336"/>
                    </a:ext>
                  </a:extLst>
                </a:gridCol>
                <a:gridCol w="1034323">
                  <a:extLst>
                    <a:ext uri="{9D8B030D-6E8A-4147-A177-3AD203B41FA5}">
                      <a16:colId xmlns:a16="http://schemas.microsoft.com/office/drawing/2014/main" val="2324886873"/>
                    </a:ext>
                  </a:extLst>
                </a:gridCol>
              </a:tblGrid>
              <a:tr h="246336">
                <a:tc>
                  <a:txBody>
                    <a:bodyPr/>
                    <a:lstStyle/>
                    <a:p>
                      <a:r>
                        <a:rPr lang="en-US" sz="1200" dirty="0">
                          <a:effectLst/>
                        </a:rPr>
                        <a:t>Expr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dirty="0">
                          <a:effectLst/>
                        </a:rPr>
                        <a:t>Control</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dirty="0">
                          <a:effectLst/>
                        </a:rPr>
                        <a:t>Transcript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dirty="0">
                          <a:effectLst/>
                        </a:rPr>
                        <a:t>Gene</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err="1">
                          <a:effectLst/>
                        </a:rPr>
                        <a:t>baseMean</a:t>
                      </a:r>
                      <a:endParaRPr lang="en-US" sz="1200" dirty="0">
                        <a:effectLst/>
                      </a:endParaRP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a:effectLst/>
                        </a:rPr>
                        <a:t>Log2FC</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err="1">
                          <a:effectLst/>
                        </a:rPr>
                        <a:t>Pvalue</a:t>
                      </a:r>
                      <a:endParaRPr lang="en-US" sz="1200" dirty="0">
                        <a:effectLst/>
                      </a:endParaRP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err="1">
                          <a:effectLst/>
                        </a:rPr>
                        <a:t>Padj</a:t>
                      </a:r>
                      <a:endParaRPr lang="en-US" sz="1200" dirty="0">
                        <a:effectLst/>
                      </a:endParaRP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393641122"/>
                  </a:ext>
                </a:extLst>
              </a:tr>
              <a:tr h="246336">
                <a:tc>
                  <a:txBody>
                    <a:bodyPr/>
                    <a:lstStyle/>
                    <a:p>
                      <a:r>
                        <a:rPr lang="en-US" sz="1200" dirty="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ENST00000354283</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DDX46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97927.82588</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7.869667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7.764522e-254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a:effectLst/>
                        </a:rPr>
                        <a:t>3.214978e-249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441644146"/>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ENST00000507392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DDX46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32302.70855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8.529686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2.156329e-146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2.976166e-142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386785297"/>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ENST00000628477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DDX46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10210.46423</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7.666471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1.569134e-164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3.248578e-160</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766285706"/>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ENST00000495401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RPL24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805.84485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2.840719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4.927377e-49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4.080459e-45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054804166"/>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ENST00000599898</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RPL18A</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746.69611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2.723911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7.641795e-30</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1.665348e-26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486206641"/>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ENST00000521309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YWHAZ</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729.76138</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5.372728</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a:effectLst/>
                        </a:rPr>
                        <a:t>9.264290e-14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7.083039e-11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4136618321"/>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ENST00000577269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EIF4A1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628.83055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1.900487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5.242634e-06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3.648344e-04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054269494"/>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ENST00000397354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BCOR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580.49847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-1.243387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9.074480e-05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3.316310e-03</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545849210"/>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ENST00000354171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GPX4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579.58238</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1.228732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1.560387e-12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9.099911e-10</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053899845"/>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ENST00000528062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RBM39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539.02901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1.428907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9.498796e-10</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2.979600e-07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566225790"/>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ENST00000451301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MORF4L2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421.83170</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1.671825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1.360392e-10</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5.029320e-08</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522829941"/>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ENST00000614627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HNRNPDL</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357.12122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2.410371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6.821320e-25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1.046087e-21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381967104"/>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ENST00000444061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SMARCA4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339.35331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25.948952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1.913684e-12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1.100528e-09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802157087"/>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ENST00000545440</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SNHG1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329.92739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2.049441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4.559504e-36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1.573257e-32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223500264"/>
                  </a:ext>
                </a:extLst>
              </a:tr>
              <a:tr h="246336">
                <a:tc>
                  <a:txBody>
                    <a:bodyPr/>
                    <a:lstStyle/>
                    <a:p>
                      <a:r>
                        <a:rPr lang="en-US" sz="1200" dirty="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dirty="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ENST00000555379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LINC00641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312.70268</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1.591807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a:effectLst/>
                        </a:rPr>
                        <a:t>2.126128e-07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a:effectLst/>
                        </a:rPr>
                        <a:t>2.964122e-05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320920173"/>
                  </a:ext>
                </a:extLst>
              </a:tr>
            </a:tbl>
          </a:graphicData>
        </a:graphic>
      </p:graphicFrame>
    </p:spTree>
    <p:extLst>
      <p:ext uri="{BB962C8B-B14F-4D97-AF65-F5344CB8AC3E}">
        <p14:creationId xmlns:p14="http://schemas.microsoft.com/office/powerpoint/2010/main" val="184409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56A248-2402-8E40-8350-524352B5C870}"/>
              </a:ext>
            </a:extLst>
          </p:cNvPr>
          <p:cNvSpPr>
            <a:spLocks noGrp="1"/>
          </p:cNvSpPr>
          <p:nvPr>
            <p:ph type="sldNum" sz="quarter" idx="12"/>
          </p:nvPr>
        </p:nvSpPr>
        <p:spPr/>
        <p:txBody>
          <a:bodyPr/>
          <a:lstStyle/>
          <a:p>
            <a:fld id="{12269883-5D17-5E44-AC1B-7F606243BFE2}" type="slidenum">
              <a:rPr lang="en-US" smtClean="0"/>
              <a:pPr/>
              <a:t>11</a:t>
            </a:fld>
            <a:endParaRPr lang="en-US" dirty="0"/>
          </a:p>
        </p:txBody>
      </p:sp>
      <p:sp>
        <p:nvSpPr>
          <p:cNvPr id="4" name="Title 3">
            <a:extLst>
              <a:ext uri="{FF2B5EF4-FFF2-40B4-BE49-F238E27FC236}">
                <a16:creationId xmlns:a16="http://schemas.microsoft.com/office/drawing/2014/main" id="{E00FF7B7-D027-2C41-B597-59F6150070CD}"/>
              </a:ext>
            </a:extLst>
          </p:cNvPr>
          <p:cNvSpPr>
            <a:spLocks noGrp="1"/>
          </p:cNvSpPr>
          <p:nvPr>
            <p:ph type="title"/>
          </p:nvPr>
        </p:nvSpPr>
        <p:spPr/>
        <p:txBody>
          <a:bodyPr/>
          <a:lstStyle/>
          <a:p>
            <a:r>
              <a:rPr lang="en-US" dirty="0"/>
              <a:t>PRP5_WT vs Vector sorted by mean expression values across all samples</a:t>
            </a:r>
          </a:p>
        </p:txBody>
      </p:sp>
      <p:sp>
        <p:nvSpPr>
          <p:cNvPr id="5" name="Footer Placeholder 4">
            <a:extLst>
              <a:ext uri="{FF2B5EF4-FFF2-40B4-BE49-F238E27FC236}">
                <a16:creationId xmlns:a16="http://schemas.microsoft.com/office/drawing/2014/main" id="{96225E66-92CF-C54F-BAA8-12A77099B989}"/>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graphicFrame>
        <p:nvGraphicFramePr>
          <p:cNvPr id="9" name="Table 8">
            <a:extLst>
              <a:ext uri="{FF2B5EF4-FFF2-40B4-BE49-F238E27FC236}">
                <a16:creationId xmlns:a16="http://schemas.microsoft.com/office/drawing/2014/main" id="{832DE359-6798-3043-9497-D82845B41EEE}"/>
              </a:ext>
            </a:extLst>
          </p:cNvPr>
          <p:cNvGraphicFramePr>
            <a:graphicFrameLocks noGrp="1"/>
          </p:cNvGraphicFramePr>
          <p:nvPr/>
        </p:nvGraphicFramePr>
        <p:xfrm>
          <a:off x="920992" y="1217647"/>
          <a:ext cx="9002707" cy="3941376"/>
        </p:xfrm>
        <a:graphic>
          <a:graphicData uri="http://schemas.openxmlformats.org/drawingml/2006/table">
            <a:tbl>
              <a:tblPr/>
              <a:tblGrid>
                <a:gridCol w="1047956">
                  <a:extLst>
                    <a:ext uri="{9D8B030D-6E8A-4147-A177-3AD203B41FA5}">
                      <a16:colId xmlns:a16="http://schemas.microsoft.com/office/drawing/2014/main" val="3822678085"/>
                    </a:ext>
                  </a:extLst>
                </a:gridCol>
                <a:gridCol w="1072615">
                  <a:extLst>
                    <a:ext uri="{9D8B030D-6E8A-4147-A177-3AD203B41FA5}">
                      <a16:colId xmlns:a16="http://schemas.microsoft.com/office/drawing/2014/main" val="4121482137"/>
                    </a:ext>
                  </a:extLst>
                </a:gridCol>
                <a:gridCol w="1710521">
                  <a:extLst>
                    <a:ext uri="{9D8B030D-6E8A-4147-A177-3AD203B41FA5}">
                      <a16:colId xmlns:a16="http://schemas.microsoft.com/office/drawing/2014/main" val="3731170520"/>
                    </a:ext>
                  </a:extLst>
                </a:gridCol>
                <a:gridCol w="1034323">
                  <a:extLst>
                    <a:ext uri="{9D8B030D-6E8A-4147-A177-3AD203B41FA5}">
                      <a16:colId xmlns:a16="http://schemas.microsoft.com/office/drawing/2014/main" val="3120568539"/>
                    </a:ext>
                  </a:extLst>
                </a:gridCol>
                <a:gridCol w="1034323">
                  <a:extLst>
                    <a:ext uri="{9D8B030D-6E8A-4147-A177-3AD203B41FA5}">
                      <a16:colId xmlns:a16="http://schemas.microsoft.com/office/drawing/2014/main" val="3586004732"/>
                    </a:ext>
                  </a:extLst>
                </a:gridCol>
                <a:gridCol w="1034323">
                  <a:extLst>
                    <a:ext uri="{9D8B030D-6E8A-4147-A177-3AD203B41FA5}">
                      <a16:colId xmlns:a16="http://schemas.microsoft.com/office/drawing/2014/main" val="3045072737"/>
                    </a:ext>
                  </a:extLst>
                </a:gridCol>
                <a:gridCol w="1034323">
                  <a:extLst>
                    <a:ext uri="{9D8B030D-6E8A-4147-A177-3AD203B41FA5}">
                      <a16:colId xmlns:a16="http://schemas.microsoft.com/office/drawing/2014/main" val="1693722336"/>
                    </a:ext>
                  </a:extLst>
                </a:gridCol>
                <a:gridCol w="1034323">
                  <a:extLst>
                    <a:ext uri="{9D8B030D-6E8A-4147-A177-3AD203B41FA5}">
                      <a16:colId xmlns:a16="http://schemas.microsoft.com/office/drawing/2014/main" val="2324886873"/>
                    </a:ext>
                  </a:extLst>
                </a:gridCol>
              </a:tblGrid>
              <a:tr h="246336">
                <a:tc>
                  <a:txBody>
                    <a:bodyPr/>
                    <a:lstStyle/>
                    <a:p>
                      <a:r>
                        <a:rPr lang="en-US" sz="1200" dirty="0">
                          <a:effectLst/>
                        </a:rPr>
                        <a:t>Expr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dirty="0">
                          <a:effectLst/>
                        </a:rPr>
                        <a:t>Control</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dirty="0">
                          <a:effectLst/>
                        </a:rPr>
                        <a:t>Transcript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dirty="0">
                          <a:effectLst/>
                        </a:rPr>
                        <a:t>Gene</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err="1">
                          <a:effectLst/>
                        </a:rPr>
                        <a:t>baseMean</a:t>
                      </a:r>
                      <a:endParaRPr lang="en-US" sz="1200" dirty="0">
                        <a:effectLst/>
                      </a:endParaRP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a:effectLst/>
                        </a:rPr>
                        <a:t>Log2FC</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err="1">
                          <a:effectLst/>
                        </a:rPr>
                        <a:t>Pvalue</a:t>
                      </a:r>
                      <a:endParaRPr lang="en-US" sz="1200" dirty="0">
                        <a:effectLst/>
                      </a:endParaRP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err="1">
                          <a:effectLst/>
                        </a:rPr>
                        <a:t>Padj</a:t>
                      </a:r>
                      <a:endParaRPr lang="en-US" sz="1200" dirty="0">
                        <a:effectLst/>
                      </a:endParaRP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393641122"/>
                  </a:ext>
                </a:extLst>
              </a:tr>
              <a:tr h="246336">
                <a:tc>
                  <a:txBody>
                    <a:bodyPr/>
                    <a:lstStyle/>
                    <a:p>
                      <a:r>
                        <a:rPr lang="en-US" sz="1200" dirty="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ENST00000354283</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DDX46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97927.82588</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7.869667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7.764522e-254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a:effectLst/>
                        </a:rPr>
                        <a:t>3.214978e-249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441644146"/>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ENST00000507392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DDX46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32302.70855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8.529686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2.156329e-146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2.976166e-142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386785297"/>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ENST00000628477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DDX46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10210.46423</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7.666471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1.569134e-164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3.248578e-160</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766285706"/>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ENST00000495401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RPL24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805.84485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2.840719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4.927377e-49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4.080459e-45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054804166"/>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ENST00000599898</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RPL18A</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746.69611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2.723911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7.641795e-30</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1.665348e-26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486206641"/>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ENST00000521309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YWHAZ</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729.76138</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5.372728</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a:effectLst/>
                        </a:rPr>
                        <a:t>9.264290e-14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7.083039e-11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4136618321"/>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ENST00000577269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EIF4A1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628.83055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1.900487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5.242634e-06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3.648344e-04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054269494"/>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ENST00000397354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BCOR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580.49847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-1.243387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9.074480e-05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3.316310e-03</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545849210"/>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ENST00000354171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GPX4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579.58238</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1.228732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1.560387e-12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9.099911e-10</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053899845"/>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ENST00000528062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RBM39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539.02901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1.428907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9.498796e-10</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2.979600e-07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566225790"/>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ENST00000451301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MORF4L2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421.83170</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1.671825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1.360392e-10</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5.029320e-08</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522829941"/>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ENST00000614627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HNRNPDL</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357.12122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2.410371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6.821320e-25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1.046087e-21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381967104"/>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ENST00000444061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SMARCA4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339.35331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25.948952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1.913684e-12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1.100528e-09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802157087"/>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ENST00000545440</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SNHG1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329.92739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2.049441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4.559504e-36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1.573257e-32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223500264"/>
                  </a:ext>
                </a:extLst>
              </a:tr>
              <a:tr h="246336">
                <a:tc>
                  <a:txBody>
                    <a:bodyPr/>
                    <a:lstStyle/>
                    <a:p>
                      <a:r>
                        <a:rPr lang="en-US" sz="1200" dirty="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dirty="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ENST00000555379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LINC00641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312.70268</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1.591807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a:effectLst/>
                        </a:rPr>
                        <a:t>2.126128e-07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a:effectLst/>
                        </a:rPr>
                        <a:t>2.964122e-05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320920173"/>
                  </a:ext>
                </a:extLst>
              </a:tr>
            </a:tbl>
          </a:graphicData>
        </a:graphic>
      </p:graphicFrame>
    </p:spTree>
    <p:extLst>
      <p:ext uri="{BB962C8B-B14F-4D97-AF65-F5344CB8AC3E}">
        <p14:creationId xmlns:p14="http://schemas.microsoft.com/office/powerpoint/2010/main" val="3054647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B0E6E9-2C47-2742-ABC0-0D92334BB5A7}"/>
              </a:ext>
            </a:extLst>
          </p:cNvPr>
          <p:cNvSpPr>
            <a:spLocks noGrp="1"/>
          </p:cNvSpPr>
          <p:nvPr>
            <p:ph type="sldNum" sz="quarter" idx="12"/>
          </p:nvPr>
        </p:nvSpPr>
        <p:spPr/>
        <p:txBody>
          <a:bodyPr/>
          <a:lstStyle/>
          <a:p>
            <a:fld id="{12269883-5D17-5E44-AC1B-7F606243BFE2}" type="slidenum">
              <a:rPr lang="en-US" smtClean="0"/>
              <a:pPr/>
              <a:t>12</a:t>
            </a:fld>
            <a:endParaRPr lang="en-US" dirty="0"/>
          </a:p>
        </p:txBody>
      </p:sp>
      <p:sp>
        <p:nvSpPr>
          <p:cNvPr id="4" name="Title 3">
            <a:extLst>
              <a:ext uri="{FF2B5EF4-FFF2-40B4-BE49-F238E27FC236}">
                <a16:creationId xmlns:a16="http://schemas.microsoft.com/office/drawing/2014/main" id="{AC03BFC8-3FC1-C44A-8E32-3BD56C92E3E1}"/>
              </a:ext>
            </a:extLst>
          </p:cNvPr>
          <p:cNvSpPr>
            <a:spLocks noGrp="1"/>
          </p:cNvSpPr>
          <p:nvPr>
            <p:ph type="title"/>
          </p:nvPr>
        </p:nvSpPr>
        <p:spPr>
          <a:xfrm>
            <a:off x="612648" y="-2"/>
            <a:ext cx="9863441" cy="1056889"/>
          </a:xfrm>
        </p:spPr>
        <p:txBody>
          <a:bodyPr>
            <a:normAutofit/>
          </a:bodyPr>
          <a:lstStyle/>
          <a:p>
            <a:r>
              <a:rPr lang="en-US" sz="2400" dirty="0"/>
              <a:t>PRP5 expression remains the most significantly differential expressed genes for SF3B1 mutant+PRP5_WT when contrast against SF3B1_WT</a:t>
            </a:r>
          </a:p>
        </p:txBody>
      </p:sp>
      <p:sp>
        <p:nvSpPr>
          <p:cNvPr id="5" name="Footer Placeholder 4">
            <a:extLst>
              <a:ext uri="{FF2B5EF4-FFF2-40B4-BE49-F238E27FC236}">
                <a16:creationId xmlns:a16="http://schemas.microsoft.com/office/drawing/2014/main" id="{0B17E7A0-1E05-A448-87DB-48764E366A6C}"/>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graphicFrame>
        <p:nvGraphicFramePr>
          <p:cNvPr id="6" name="Table 5">
            <a:extLst>
              <a:ext uri="{FF2B5EF4-FFF2-40B4-BE49-F238E27FC236}">
                <a16:creationId xmlns:a16="http://schemas.microsoft.com/office/drawing/2014/main" id="{4E481106-1450-8849-A6B4-4A8747E43094}"/>
              </a:ext>
            </a:extLst>
          </p:cNvPr>
          <p:cNvGraphicFramePr>
            <a:graphicFrameLocks noGrp="1"/>
          </p:cNvGraphicFramePr>
          <p:nvPr>
            <p:extLst>
              <p:ext uri="{D42A27DB-BD31-4B8C-83A1-F6EECF244321}">
                <p14:modId xmlns:p14="http://schemas.microsoft.com/office/powerpoint/2010/main" val="3324720358"/>
              </p:ext>
            </p:extLst>
          </p:nvPr>
        </p:nvGraphicFramePr>
        <p:xfrm>
          <a:off x="612648" y="1454713"/>
          <a:ext cx="9434463" cy="3896222"/>
        </p:xfrm>
        <a:graphic>
          <a:graphicData uri="http://schemas.openxmlformats.org/drawingml/2006/table">
            <a:tbl>
              <a:tblPr/>
              <a:tblGrid>
                <a:gridCol w="1719005">
                  <a:extLst>
                    <a:ext uri="{9D8B030D-6E8A-4147-A177-3AD203B41FA5}">
                      <a16:colId xmlns:a16="http://schemas.microsoft.com/office/drawing/2014/main" val="2208359618"/>
                    </a:ext>
                  </a:extLst>
                </a:gridCol>
                <a:gridCol w="1059040">
                  <a:extLst>
                    <a:ext uri="{9D8B030D-6E8A-4147-A177-3AD203B41FA5}">
                      <a16:colId xmlns:a16="http://schemas.microsoft.com/office/drawing/2014/main" val="206162375"/>
                    </a:ext>
                  </a:extLst>
                </a:gridCol>
                <a:gridCol w="1416002">
                  <a:extLst>
                    <a:ext uri="{9D8B030D-6E8A-4147-A177-3AD203B41FA5}">
                      <a16:colId xmlns:a16="http://schemas.microsoft.com/office/drawing/2014/main" val="3101725208"/>
                    </a:ext>
                  </a:extLst>
                </a:gridCol>
                <a:gridCol w="624916">
                  <a:extLst>
                    <a:ext uri="{9D8B030D-6E8A-4147-A177-3AD203B41FA5}">
                      <a16:colId xmlns:a16="http://schemas.microsoft.com/office/drawing/2014/main" val="1154496186"/>
                    </a:ext>
                  </a:extLst>
                </a:gridCol>
                <a:gridCol w="1153875">
                  <a:extLst>
                    <a:ext uri="{9D8B030D-6E8A-4147-A177-3AD203B41FA5}">
                      <a16:colId xmlns:a16="http://schemas.microsoft.com/office/drawing/2014/main" val="572268247"/>
                    </a:ext>
                  </a:extLst>
                </a:gridCol>
                <a:gridCol w="1153875">
                  <a:extLst>
                    <a:ext uri="{9D8B030D-6E8A-4147-A177-3AD203B41FA5}">
                      <a16:colId xmlns:a16="http://schemas.microsoft.com/office/drawing/2014/main" val="1152723899"/>
                    </a:ext>
                  </a:extLst>
                </a:gridCol>
                <a:gridCol w="1153875">
                  <a:extLst>
                    <a:ext uri="{9D8B030D-6E8A-4147-A177-3AD203B41FA5}">
                      <a16:colId xmlns:a16="http://schemas.microsoft.com/office/drawing/2014/main" val="68127837"/>
                    </a:ext>
                  </a:extLst>
                </a:gridCol>
                <a:gridCol w="1153875">
                  <a:extLst>
                    <a:ext uri="{9D8B030D-6E8A-4147-A177-3AD203B41FA5}">
                      <a16:colId xmlns:a16="http://schemas.microsoft.com/office/drawing/2014/main" val="2967153370"/>
                    </a:ext>
                  </a:extLst>
                </a:gridCol>
              </a:tblGrid>
              <a:tr h="354202">
                <a:tc>
                  <a:txBody>
                    <a:bodyPr/>
                    <a:lstStyle/>
                    <a:p>
                      <a:r>
                        <a:rPr lang="en-US" sz="1200" b="1" dirty="0">
                          <a:effectLst/>
                        </a:rPr>
                        <a:t>Expr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b="1" dirty="0">
                          <a:effectLst/>
                        </a:rPr>
                        <a:t>Control</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b="1" dirty="0">
                          <a:effectLst/>
                        </a:rPr>
                        <a:t>Transcript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b="1" dirty="0">
                          <a:effectLst/>
                        </a:rPr>
                        <a:t>Gene</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b="1" dirty="0" err="1">
                          <a:effectLst/>
                        </a:rPr>
                        <a:t>baseMean</a:t>
                      </a:r>
                      <a:endParaRPr lang="en-US" sz="1200" b="1" dirty="0">
                        <a:effectLst/>
                      </a:endParaRP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b="1" dirty="0">
                          <a:effectLst/>
                        </a:rPr>
                        <a:t>Log2FC</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b="1" dirty="0" err="1">
                          <a:effectLst/>
                        </a:rPr>
                        <a:t>Pvalue</a:t>
                      </a:r>
                      <a:endParaRPr lang="en-US" sz="1200" b="1" dirty="0">
                        <a:effectLst/>
                      </a:endParaRP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b="1" dirty="0" err="1">
                          <a:effectLst/>
                        </a:rPr>
                        <a:t>Padj</a:t>
                      </a:r>
                      <a:endParaRPr lang="en-US" sz="1200" b="1" dirty="0">
                        <a:effectLst/>
                      </a:endParaRP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459120436"/>
                  </a:ext>
                </a:extLst>
              </a:tr>
              <a:tr h="354202">
                <a:tc>
                  <a:txBody>
                    <a:bodyPr/>
                    <a:lstStyle/>
                    <a:p>
                      <a:r>
                        <a:rPr lang="en-US" sz="1200" dirty="0">
                          <a:effectLst/>
                        </a:rPr>
                        <a:t>SF3B1_K700E_PRP5_WT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SF3B1_WT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ENST00000354283</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DDX46</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97927.82588</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5.924714</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2.194148e-144</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9.085089e-140</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643197949"/>
                  </a:ext>
                </a:extLst>
              </a:tr>
              <a:tr h="354202">
                <a:tc>
                  <a:txBody>
                    <a:bodyPr/>
                    <a:lstStyle/>
                    <a:p>
                      <a:r>
                        <a:rPr lang="en-US" sz="1200">
                          <a:effectLst/>
                        </a:rPr>
                        <a:t>SF3B1_K700E_PRP5_WT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SF3B1_WT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ENST00000507392</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DDX46</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32302.70855</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6.487981</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2.162785e-85</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4.477614e-81</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487636905"/>
                  </a:ext>
                </a:extLst>
              </a:tr>
              <a:tr h="354202">
                <a:tc>
                  <a:txBody>
                    <a:bodyPr/>
                    <a:lstStyle/>
                    <a:p>
                      <a:r>
                        <a:rPr lang="en-US" sz="1200">
                          <a:effectLst/>
                        </a:rPr>
                        <a:t>SF3B1_K700E_PRP5_WT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SF3B1_WT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ENST00000628477</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DDX46</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10210.46423</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5.308668</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4.338457e-79</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5.987939e-75</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444210771"/>
                  </a:ext>
                </a:extLst>
              </a:tr>
              <a:tr h="354202">
                <a:tc>
                  <a:txBody>
                    <a:bodyPr/>
                    <a:lstStyle/>
                    <a:p>
                      <a:r>
                        <a:rPr lang="en-US" sz="1200">
                          <a:effectLst/>
                        </a:rPr>
                        <a:t>SF3B1_K700E_PRP5_WT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SF3B1_WT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ENST00000455528</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SON</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50.72954</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45.674170</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1.615419e-57</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1.672201e-53</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077976561"/>
                  </a:ext>
                </a:extLst>
              </a:tr>
              <a:tr h="354202">
                <a:tc>
                  <a:txBody>
                    <a:bodyPr/>
                    <a:lstStyle/>
                    <a:p>
                      <a:r>
                        <a:rPr lang="en-US" sz="1200">
                          <a:effectLst/>
                        </a:rPr>
                        <a:t>SF3B1_K700E_PRP5_WT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SF3B1_WT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ENST00000597959</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endParaRPr lang="en-US" sz="1200">
                        <a:effectLst/>
                      </a:endParaRP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52.90052</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44.327660</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2.623919e-40</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2.172920e-36</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525164170"/>
                  </a:ext>
                </a:extLst>
              </a:tr>
              <a:tr h="354202">
                <a:tc>
                  <a:txBody>
                    <a:bodyPr/>
                    <a:lstStyle/>
                    <a:p>
                      <a:r>
                        <a:rPr lang="en-US" sz="1200">
                          <a:effectLst/>
                        </a:rPr>
                        <a:t>SF3B1_K700E_PRP5_WT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SF3B1_WT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ENST00000424598</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TBL2</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11.40870</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44.934324</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4.270320e-38</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2.946948e-34</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953447163"/>
                  </a:ext>
                </a:extLst>
              </a:tr>
              <a:tr h="354202">
                <a:tc>
                  <a:txBody>
                    <a:bodyPr/>
                    <a:lstStyle/>
                    <a:p>
                      <a:r>
                        <a:rPr lang="en-US" sz="1200">
                          <a:effectLst/>
                        </a:rPr>
                        <a:t>SF3B1_K700E_PRP5_WT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SF3B1_WT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ENST00000495401</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RPL24</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805.84485</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2.466551</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4.470238e-36</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2.644210e-32</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670277624"/>
                  </a:ext>
                </a:extLst>
              </a:tr>
              <a:tr h="354202">
                <a:tc>
                  <a:txBody>
                    <a:bodyPr/>
                    <a:lstStyle/>
                    <a:p>
                      <a:r>
                        <a:rPr lang="en-US" sz="1200">
                          <a:effectLst/>
                        </a:rPr>
                        <a:t>SF3B1_K700E_PRP5_WT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SF3B1_WT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ENST00000422745</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ASNS</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63.83984</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47.467782</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6.950975e-31</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3.597651e-27</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485499636"/>
                  </a:ext>
                </a:extLst>
              </a:tr>
              <a:tr h="354202">
                <a:tc>
                  <a:txBody>
                    <a:bodyPr/>
                    <a:lstStyle/>
                    <a:p>
                      <a:r>
                        <a:rPr lang="en-US" sz="1200">
                          <a:effectLst/>
                        </a:rPr>
                        <a:t>SF3B1_K700E_PRP5_WT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SF3B1_WT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ENST00000216117</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HMOX1</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772.28393</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1.608841</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1.777093e-28</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a:effectLst/>
                        </a:rPr>
                        <a:t>8.175813e-25</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434780752"/>
                  </a:ext>
                </a:extLst>
              </a:tr>
              <a:tr h="354202">
                <a:tc>
                  <a:txBody>
                    <a:bodyPr/>
                    <a:lstStyle/>
                    <a:p>
                      <a:r>
                        <a:rPr lang="en-US" sz="1200" dirty="0">
                          <a:effectLst/>
                        </a:rPr>
                        <a:t>SF3B1_K700E_PRP5_WT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dirty="0">
                          <a:effectLst/>
                        </a:rPr>
                        <a:t>SF3B1_WT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ENST00000359929</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ADGRL2</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31.73744</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47.589763</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a:effectLst/>
                        </a:rPr>
                        <a:t>4.616125e-27</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a:effectLst/>
                        </a:rPr>
                        <a:t>1.911353e-23</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318240972"/>
                  </a:ext>
                </a:extLst>
              </a:tr>
            </a:tbl>
          </a:graphicData>
        </a:graphic>
      </p:graphicFrame>
    </p:spTree>
    <p:extLst>
      <p:ext uri="{BB962C8B-B14F-4D97-AF65-F5344CB8AC3E}">
        <p14:creationId xmlns:p14="http://schemas.microsoft.com/office/powerpoint/2010/main" val="1865635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7625A1-79C0-014B-883F-BC06C5A19F89}"/>
              </a:ext>
            </a:extLst>
          </p:cNvPr>
          <p:cNvSpPr>
            <a:spLocks noGrp="1"/>
          </p:cNvSpPr>
          <p:nvPr>
            <p:ph type="sldNum" sz="quarter" idx="12"/>
          </p:nvPr>
        </p:nvSpPr>
        <p:spPr/>
        <p:txBody>
          <a:bodyPr/>
          <a:lstStyle/>
          <a:p>
            <a:fld id="{12269883-5D17-5E44-AC1B-7F606243BFE2}" type="slidenum">
              <a:rPr lang="en-US" smtClean="0"/>
              <a:pPr/>
              <a:t>13</a:t>
            </a:fld>
            <a:endParaRPr lang="en-US" dirty="0"/>
          </a:p>
        </p:txBody>
      </p:sp>
      <p:sp>
        <p:nvSpPr>
          <p:cNvPr id="4" name="Title 3">
            <a:extLst>
              <a:ext uri="{FF2B5EF4-FFF2-40B4-BE49-F238E27FC236}">
                <a16:creationId xmlns:a16="http://schemas.microsoft.com/office/drawing/2014/main" id="{D5BBC450-51F8-514C-A049-86C35FE04B82}"/>
              </a:ext>
            </a:extLst>
          </p:cNvPr>
          <p:cNvSpPr>
            <a:spLocks noGrp="1"/>
          </p:cNvSpPr>
          <p:nvPr>
            <p:ph type="title"/>
          </p:nvPr>
        </p:nvSpPr>
        <p:spPr>
          <a:xfrm>
            <a:off x="612648" y="156559"/>
            <a:ext cx="9634595" cy="1056889"/>
          </a:xfrm>
        </p:spPr>
        <p:txBody>
          <a:bodyPr/>
          <a:lstStyle/>
          <a:p>
            <a:r>
              <a:rPr lang="en-US" dirty="0"/>
              <a:t>The impact of PRP5_WT overexpression is strongly present in K700E+PRP5_WT</a:t>
            </a:r>
          </a:p>
        </p:txBody>
      </p:sp>
      <p:sp>
        <p:nvSpPr>
          <p:cNvPr id="5" name="Footer Placeholder 4">
            <a:extLst>
              <a:ext uri="{FF2B5EF4-FFF2-40B4-BE49-F238E27FC236}">
                <a16:creationId xmlns:a16="http://schemas.microsoft.com/office/drawing/2014/main" id="{EA7CA851-1307-5E40-875F-670683E2C596}"/>
              </a:ext>
            </a:extLst>
          </p:cNvPr>
          <p:cNvSpPr>
            <a:spLocks noGrp="1"/>
          </p:cNvSpPr>
          <p:nvPr>
            <p:ph type="ftr" sz="quarter" idx="13"/>
          </p:nvPr>
        </p:nvSpPr>
        <p:spPr>
          <a:xfrm>
            <a:off x="3875930" y="6603999"/>
            <a:ext cx="4440141" cy="254001"/>
          </a:xfrm>
        </p:spPr>
        <p:txBody>
          <a:bodyPr/>
          <a:lstStyle/>
          <a:p>
            <a:r>
              <a:rPr lang="en-US"/>
              <a:t>Proprietary and Confidential Information of H3 Biomedicine, Inc., an Eisai oncology company</a:t>
            </a:r>
            <a:endParaRPr lang="en-US" dirty="0"/>
          </a:p>
        </p:txBody>
      </p:sp>
      <p:sp>
        <p:nvSpPr>
          <p:cNvPr id="6" name="Rectangle 5">
            <a:extLst>
              <a:ext uri="{FF2B5EF4-FFF2-40B4-BE49-F238E27FC236}">
                <a16:creationId xmlns:a16="http://schemas.microsoft.com/office/drawing/2014/main" id="{2557A32F-E1B2-5D4B-8EDD-4588900B81C9}"/>
              </a:ext>
            </a:extLst>
          </p:cNvPr>
          <p:cNvSpPr/>
          <p:nvPr/>
        </p:nvSpPr>
        <p:spPr>
          <a:xfrm>
            <a:off x="272642" y="1720686"/>
            <a:ext cx="2780505" cy="646331"/>
          </a:xfrm>
          <a:prstGeom prst="rect">
            <a:avLst/>
          </a:prstGeom>
        </p:spPr>
        <p:txBody>
          <a:bodyPr wrap="none">
            <a:spAutoFit/>
          </a:bodyPr>
          <a:lstStyle/>
          <a:p>
            <a:r>
              <a:rPr lang="en-US" dirty="0">
                <a:solidFill>
                  <a:srgbClr val="0000FF"/>
                </a:solidFill>
              </a:rPr>
              <a:t>SF3B1_K700E_PRP5_WT vs </a:t>
            </a:r>
          </a:p>
          <a:p>
            <a:r>
              <a:rPr lang="en-US" dirty="0">
                <a:solidFill>
                  <a:srgbClr val="0000FF"/>
                </a:solidFill>
              </a:rPr>
              <a:t>SF3B1_WT</a:t>
            </a:r>
            <a:endParaRPr lang="en-US" dirty="0"/>
          </a:p>
        </p:txBody>
      </p:sp>
      <p:sp>
        <p:nvSpPr>
          <p:cNvPr id="7" name="Rectangle 6">
            <a:extLst>
              <a:ext uri="{FF2B5EF4-FFF2-40B4-BE49-F238E27FC236}">
                <a16:creationId xmlns:a16="http://schemas.microsoft.com/office/drawing/2014/main" id="{A2239A84-08FE-7E47-BBD5-D7F8F6CB114E}"/>
              </a:ext>
            </a:extLst>
          </p:cNvPr>
          <p:cNvSpPr/>
          <p:nvPr/>
        </p:nvSpPr>
        <p:spPr>
          <a:xfrm>
            <a:off x="3134012" y="1775576"/>
            <a:ext cx="2398990" cy="369332"/>
          </a:xfrm>
          <a:prstGeom prst="rect">
            <a:avLst/>
          </a:prstGeom>
        </p:spPr>
        <p:txBody>
          <a:bodyPr wrap="none">
            <a:spAutoFit/>
          </a:bodyPr>
          <a:lstStyle/>
          <a:p>
            <a:r>
              <a:rPr lang="en-US" dirty="0">
                <a:solidFill>
                  <a:srgbClr val="0000FF"/>
                </a:solidFill>
              </a:rPr>
              <a:t>PRP5_WT vs SF3B1_WT</a:t>
            </a:r>
            <a:endParaRPr lang="en-US" dirty="0"/>
          </a:p>
        </p:txBody>
      </p:sp>
      <p:grpSp>
        <p:nvGrpSpPr>
          <p:cNvPr id="14" name="Group 13">
            <a:extLst>
              <a:ext uri="{FF2B5EF4-FFF2-40B4-BE49-F238E27FC236}">
                <a16:creationId xmlns:a16="http://schemas.microsoft.com/office/drawing/2014/main" id="{FB3174FD-6078-AA4E-815C-747FE154D216}"/>
              </a:ext>
            </a:extLst>
          </p:cNvPr>
          <p:cNvGrpSpPr/>
          <p:nvPr/>
        </p:nvGrpSpPr>
        <p:grpSpPr>
          <a:xfrm>
            <a:off x="1369673" y="2281462"/>
            <a:ext cx="2683398" cy="1753139"/>
            <a:chOff x="1394848" y="2587796"/>
            <a:chExt cx="2683398" cy="1753139"/>
          </a:xfrm>
        </p:grpSpPr>
        <p:sp>
          <p:nvSpPr>
            <p:cNvPr id="8" name="Oval 7">
              <a:extLst>
                <a:ext uri="{FF2B5EF4-FFF2-40B4-BE49-F238E27FC236}">
                  <a16:creationId xmlns:a16="http://schemas.microsoft.com/office/drawing/2014/main" id="{8BB1F176-A99F-DF45-8284-63BAC9F410D3}"/>
                </a:ext>
              </a:extLst>
            </p:cNvPr>
            <p:cNvSpPr/>
            <p:nvPr/>
          </p:nvSpPr>
          <p:spPr>
            <a:xfrm>
              <a:off x="1394848" y="2587796"/>
              <a:ext cx="1859796" cy="1753139"/>
            </a:xfrm>
            <a:prstGeom prst="ellipse">
              <a:avLst/>
            </a:prstGeom>
            <a:no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CAED14-FED6-FE42-A98E-A1E64E0D3788}"/>
                </a:ext>
              </a:extLst>
            </p:cNvPr>
            <p:cNvSpPr/>
            <p:nvPr/>
          </p:nvSpPr>
          <p:spPr>
            <a:xfrm>
              <a:off x="2394664" y="2595920"/>
              <a:ext cx="1683582" cy="1707271"/>
            </a:xfrm>
            <a:prstGeom prst="ellipse">
              <a:avLst/>
            </a:prstGeom>
            <a:no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D9E9C1B-C038-7941-B3DB-33D57CD27ADF}"/>
                </a:ext>
              </a:extLst>
            </p:cNvPr>
            <p:cNvSpPr txBox="1"/>
            <p:nvPr/>
          </p:nvSpPr>
          <p:spPr>
            <a:xfrm>
              <a:off x="2584618" y="3265112"/>
              <a:ext cx="535724" cy="369332"/>
            </a:xfrm>
            <a:prstGeom prst="rect">
              <a:avLst/>
            </a:prstGeom>
            <a:noFill/>
          </p:spPr>
          <p:txBody>
            <a:bodyPr wrap="none" rtlCol="0">
              <a:spAutoFit/>
            </a:bodyPr>
            <a:lstStyle/>
            <a:p>
              <a:r>
                <a:rPr lang="en-US" dirty="0"/>
                <a:t>137</a:t>
              </a:r>
            </a:p>
          </p:txBody>
        </p:sp>
        <p:sp>
          <p:nvSpPr>
            <p:cNvPr id="11" name="TextBox 10">
              <a:extLst>
                <a:ext uri="{FF2B5EF4-FFF2-40B4-BE49-F238E27FC236}">
                  <a16:creationId xmlns:a16="http://schemas.microsoft.com/office/drawing/2014/main" id="{DC8BF1FA-F262-5546-8B39-ADBD10813F3D}"/>
                </a:ext>
              </a:extLst>
            </p:cNvPr>
            <p:cNvSpPr txBox="1"/>
            <p:nvPr/>
          </p:nvSpPr>
          <p:spPr>
            <a:xfrm>
              <a:off x="3520903" y="3279699"/>
              <a:ext cx="535724" cy="369332"/>
            </a:xfrm>
            <a:prstGeom prst="rect">
              <a:avLst/>
            </a:prstGeom>
            <a:noFill/>
          </p:spPr>
          <p:txBody>
            <a:bodyPr wrap="none" rtlCol="0">
              <a:spAutoFit/>
            </a:bodyPr>
            <a:lstStyle/>
            <a:p>
              <a:r>
                <a:rPr lang="en-US" dirty="0"/>
                <a:t>118</a:t>
              </a:r>
            </a:p>
          </p:txBody>
        </p:sp>
        <p:sp>
          <p:nvSpPr>
            <p:cNvPr id="12" name="TextBox 11">
              <a:extLst>
                <a:ext uri="{FF2B5EF4-FFF2-40B4-BE49-F238E27FC236}">
                  <a16:creationId xmlns:a16="http://schemas.microsoft.com/office/drawing/2014/main" id="{130AF837-0D80-E143-AAFE-421CB86A6804}"/>
                </a:ext>
              </a:extLst>
            </p:cNvPr>
            <p:cNvSpPr txBox="1"/>
            <p:nvPr/>
          </p:nvSpPr>
          <p:spPr>
            <a:xfrm>
              <a:off x="1820474" y="3279699"/>
              <a:ext cx="535724" cy="369332"/>
            </a:xfrm>
            <a:prstGeom prst="rect">
              <a:avLst/>
            </a:prstGeom>
            <a:noFill/>
          </p:spPr>
          <p:txBody>
            <a:bodyPr wrap="none" rtlCol="0">
              <a:spAutoFit/>
            </a:bodyPr>
            <a:lstStyle/>
            <a:p>
              <a:r>
                <a:rPr lang="en-US" dirty="0"/>
                <a:t>231</a:t>
              </a:r>
            </a:p>
          </p:txBody>
        </p:sp>
      </p:grpSp>
      <p:sp>
        <p:nvSpPr>
          <p:cNvPr id="13" name="TextBox 12">
            <a:extLst>
              <a:ext uri="{FF2B5EF4-FFF2-40B4-BE49-F238E27FC236}">
                <a16:creationId xmlns:a16="http://schemas.microsoft.com/office/drawing/2014/main" id="{6A62F714-CDB4-D24B-B8F1-EFF6573CFA6D}"/>
              </a:ext>
            </a:extLst>
          </p:cNvPr>
          <p:cNvSpPr txBox="1"/>
          <p:nvPr/>
        </p:nvSpPr>
        <p:spPr>
          <a:xfrm>
            <a:off x="6741763" y="1713743"/>
            <a:ext cx="4866468" cy="1631216"/>
          </a:xfrm>
          <a:prstGeom prst="rect">
            <a:avLst/>
          </a:prstGeom>
          <a:noFill/>
        </p:spPr>
        <p:txBody>
          <a:bodyPr wrap="square" rtlCol="0">
            <a:spAutoFit/>
          </a:bodyPr>
          <a:lstStyle/>
          <a:p>
            <a:r>
              <a:rPr lang="en-US" sz="2000" dirty="0"/>
              <a:t>Examine DGE in both K700E+PRP5_WT vs SF3B1_WT and PRP5_WT vs SF3B1_WT shows that more than a third of the difference between K700E+PRP5_WT and SF3B1 was due to PRP5_WT alone.   </a:t>
            </a:r>
          </a:p>
        </p:txBody>
      </p:sp>
    </p:spTree>
    <p:extLst>
      <p:ext uri="{BB962C8B-B14F-4D97-AF65-F5344CB8AC3E}">
        <p14:creationId xmlns:p14="http://schemas.microsoft.com/office/powerpoint/2010/main" val="1436632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66F111-AEB7-AB4B-A832-3B9F037EF765}"/>
              </a:ext>
            </a:extLst>
          </p:cNvPr>
          <p:cNvSpPr>
            <a:spLocks noGrp="1"/>
          </p:cNvSpPr>
          <p:nvPr>
            <p:ph type="sldNum" sz="quarter" idx="12"/>
          </p:nvPr>
        </p:nvSpPr>
        <p:spPr/>
        <p:txBody>
          <a:bodyPr/>
          <a:lstStyle/>
          <a:p>
            <a:fld id="{12269883-5D17-5E44-AC1B-7F606243BFE2}" type="slidenum">
              <a:rPr lang="en-US" smtClean="0"/>
              <a:pPr/>
              <a:t>14</a:t>
            </a:fld>
            <a:endParaRPr lang="en-US" dirty="0"/>
          </a:p>
        </p:txBody>
      </p:sp>
      <p:sp>
        <p:nvSpPr>
          <p:cNvPr id="4" name="Title 3">
            <a:extLst>
              <a:ext uri="{FF2B5EF4-FFF2-40B4-BE49-F238E27FC236}">
                <a16:creationId xmlns:a16="http://schemas.microsoft.com/office/drawing/2014/main" id="{AE974211-9883-3F47-BB4D-6EDF555914AE}"/>
              </a:ext>
            </a:extLst>
          </p:cNvPr>
          <p:cNvSpPr>
            <a:spLocks noGrp="1"/>
          </p:cNvSpPr>
          <p:nvPr>
            <p:ph type="title"/>
          </p:nvPr>
        </p:nvSpPr>
        <p:spPr>
          <a:xfrm>
            <a:off x="612648" y="-1"/>
            <a:ext cx="9634595" cy="1056888"/>
          </a:xfrm>
        </p:spPr>
        <p:txBody>
          <a:bodyPr/>
          <a:lstStyle/>
          <a:p>
            <a:r>
              <a:rPr lang="en-US" dirty="0"/>
              <a:t>K700E_PRP5_WT model recovers some transcript dysregulation caused by K700E alone</a:t>
            </a:r>
          </a:p>
        </p:txBody>
      </p:sp>
      <p:sp>
        <p:nvSpPr>
          <p:cNvPr id="5" name="Footer Placeholder 4">
            <a:extLst>
              <a:ext uri="{FF2B5EF4-FFF2-40B4-BE49-F238E27FC236}">
                <a16:creationId xmlns:a16="http://schemas.microsoft.com/office/drawing/2014/main" id="{8D9DF4B9-655C-BB46-A3DF-543669341DFE}"/>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pic>
        <p:nvPicPr>
          <p:cNvPr id="11" name="Content Placeholder 10">
            <a:extLst>
              <a:ext uri="{FF2B5EF4-FFF2-40B4-BE49-F238E27FC236}">
                <a16:creationId xmlns:a16="http://schemas.microsoft.com/office/drawing/2014/main" id="{CA8BDACB-868B-FB46-A4BD-335D27B60C65}"/>
              </a:ext>
            </a:extLst>
          </p:cNvPr>
          <p:cNvPicPr>
            <a:picLocks noGrp="1" noChangeAspect="1"/>
          </p:cNvPicPr>
          <p:nvPr>
            <p:ph idx="1"/>
          </p:nvPr>
        </p:nvPicPr>
        <p:blipFill>
          <a:blip r:embed="rId2"/>
          <a:stretch>
            <a:fillRect/>
          </a:stretch>
        </p:blipFill>
        <p:spPr>
          <a:xfrm>
            <a:off x="612647" y="1281006"/>
            <a:ext cx="6284097" cy="5344614"/>
          </a:xfrm>
        </p:spPr>
      </p:pic>
      <p:sp>
        <p:nvSpPr>
          <p:cNvPr id="14" name="TextBox 13">
            <a:extLst>
              <a:ext uri="{FF2B5EF4-FFF2-40B4-BE49-F238E27FC236}">
                <a16:creationId xmlns:a16="http://schemas.microsoft.com/office/drawing/2014/main" id="{269A4A1B-09F0-FD43-93AD-93F5C8293E2F}"/>
              </a:ext>
            </a:extLst>
          </p:cNvPr>
          <p:cNvSpPr txBox="1"/>
          <p:nvPr/>
        </p:nvSpPr>
        <p:spPr>
          <a:xfrm>
            <a:off x="6896745" y="1642819"/>
            <a:ext cx="5005953" cy="2308324"/>
          </a:xfrm>
          <a:prstGeom prst="rect">
            <a:avLst/>
          </a:prstGeom>
          <a:noFill/>
        </p:spPr>
        <p:txBody>
          <a:bodyPr wrap="square" rtlCol="0">
            <a:spAutoFit/>
          </a:bodyPr>
          <a:lstStyle/>
          <a:p>
            <a:r>
              <a:rPr lang="en-US" dirty="0"/>
              <a:t>To eliminate PRP5 overexpression effect, we only examined the 238 different expression transcripts derived from K700E vs SF3B1_WT comparisons.  This ensures only K700E mutational impacts were analyzed. PCA was performed on the transcript expression to suggest transcript expression recovery by PRP5 overexpression in K700E cell lines.</a:t>
            </a:r>
          </a:p>
        </p:txBody>
      </p:sp>
    </p:spTree>
    <p:extLst>
      <p:ext uri="{BB962C8B-B14F-4D97-AF65-F5344CB8AC3E}">
        <p14:creationId xmlns:p14="http://schemas.microsoft.com/office/powerpoint/2010/main" val="499282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8FCD28-58B9-0944-9C61-E8FD678E8812}"/>
              </a:ext>
            </a:extLst>
          </p:cNvPr>
          <p:cNvSpPr>
            <a:spLocks noGrp="1"/>
          </p:cNvSpPr>
          <p:nvPr>
            <p:ph type="sldNum" sz="quarter" idx="12"/>
          </p:nvPr>
        </p:nvSpPr>
        <p:spPr/>
        <p:txBody>
          <a:bodyPr/>
          <a:lstStyle/>
          <a:p>
            <a:fld id="{12269883-5D17-5E44-AC1B-7F606243BFE2}" type="slidenum">
              <a:rPr lang="en-US" smtClean="0"/>
              <a:pPr/>
              <a:t>15</a:t>
            </a:fld>
            <a:endParaRPr lang="en-US" dirty="0"/>
          </a:p>
        </p:txBody>
      </p:sp>
      <p:sp>
        <p:nvSpPr>
          <p:cNvPr id="4" name="Title 3">
            <a:extLst>
              <a:ext uri="{FF2B5EF4-FFF2-40B4-BE49-F238E27FC236}">
                <a16:creationId xmlns:a16="http://schemas.microsoft.com/office/drawing/2014/main" id="{DA32C40D-F503-E740-8C2F-DB095978C966}"/>
              </a:ext>
            </a:extLst>
          </p:cNvPr>
          <p:cNvSpPr>
            <a:spLocks noGrp="1"/>
          </p:cNvSpPr>
          <p:nvPr>
            <p:ph type="title"/>
          </p:nvPr>
        </p:nvSpPr>
        <p:spPr>
          <a:xfrm>
            <a:off x="612648" y="120982"/>
            <a:ext cx="9569738" cy="1056889"/>
          </a:xfrm>
        </p:spPr>
        <p:txBody>
          <a:bodyPr>
            <a:normAutofit/>
          </a:bodyPr>
          <a:lstStyle/>
          <a:p>
            <a:r>
              <a:rPr lang="en-US" sz="2400" dirty="0"/>
              <a:t>Addition of PRP5 overexpression generally reduces transcript expressions that were increased as result of K700E mutation (n=158)</a:t>
            </a:r>
          </a:p>
        </p:txBody>
      </p:sp>
      <p:sp>
        <p:nvSpPr>
          <p:cNvPr id="5" name="Footer Placeholder 4">
            <a:extLst>
              <a:ext uri="{FF2B5EF4-FFF2-40B4-BE49-F238E27FC236}">
                <a16:creationId xmlns:a16="http://schemas.microsoft.com/office/drawing/2014/main" id="{45E724BC-5407-4247-BF43-8FCEE6FF85F9}"/>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pic>
        <p:nvPicPr>
          <p:cNvPr id="9" name="Picture 8">
            <a:extLst>
              <a:ext uri="{FF2B5EF4-FFF2-40B4-BE49-F238E27FC236}">
                <a16:creationId xmlns:a16="http://schemas.microsoft.com/office/drawing/2014/main" id="{65F3F87E-2A92-7043-8913-F94FFE4C983C}"/>
              </a:ext>
            </a:extLst>
          </p:cNvPr>
          <p:cNvPicPr>
            <a:picLocks noChangeAspect="1"/>
          </p:cNvPicPr>
          <p:nvPr/>
        </p:nvPicPr>
        <p:blipFill rotWithShape="1">
          <a:blip r:embed="rId2"/>
          <a:srcRect t="4945" r="28009" b="14203"/>
          <a:stretch/>
        </p:blipFill>
        <p:spPr>
          <a:xfrm>
            <a:off x="494595" y="1456839"/>
            <a:ext cx="3557247" cy="5147160"/>
          </a:xfrm>
          <a:prstGeom prst="rect">
            <a:avLst/>
          </a:prstGeom>
        </p:spPr>
      </p:pic>
      <p:sp>
        <p:nvSpPr>
          <p:cNvPr id="10" name="TextBox 9">
            <a:extLst>
              <a:ext uri="{FF2B5EF4-FFF2-40B4-BE49-F238E27FC236}">
                <a16:creationId xmlns:a16="http://schemas.microsoft.com/office/drawing/2014/main" id="{3031D856-1429-8F4D-BBAB-4E4E303919AF}"/>
              </a:ext>
            </a:extLst>
          </p:cNvPr>
          <p:cNvSpPr txBox="1"/>
          <p:nvPr/>
        </p:nvSpPr>
        <p:spPr>
          <a:xfrm>
            <a:off x="7672706" y="1456839"/>
            <a:ext cx="4122836" cy="3416320"/>
          </a:xfrm>
          <a:prstGeom prst="rect">
            <a:avLst/>
          </a:prstGeom>
          <a:noFill/>
        </p:spPr>
        <p:txBody>
          <a:bodyPr wrap="square" rtlCol="0">
            <a:spAutoFit/>
          </a:bodyPr>
          <a:lstStyle/>
          <a:p>
            <a:r>
              <a:rPr lang="en-US" dirty="0"/>
              <a:t>To examine if PRP5 overexpression with K700E mutation rescues splicing defects,  we examine transcript isoforms increased as a result of K700E.  </a:t>
            </a:r>
            <a:r>
              <a:rPr lang="en-US" b="1" dirty="0"/>
              <a:t>A. </a:t>
            </a:r>
            <a:r>
              <a:rPr lang="en-US" dirty="0"/>
              <a:t>we observed a general trend of decreasing expression when PRP5 was overexpressed with K700E.  </a:t>
            </a:r>
            <a:r>
              <a:rPr lang="en-US" b="1" dirty="0"/>
              <a:t>B. </a:t>
            </a:r>
            <a:r>
              <a:rPr lang="en-US" dirty="0"/>
              <a:t>Closer examine of the top 20 transcript with highest Log2FC when compared K700E to SB3F1 WT.  All expression were standardized for visualization.  White row indicates that standardization can not be computed.</a:t>
            </a:r>
          </a:p>
        </p:txBody>
      </p:sp>
      <p:pic>
        <p:nvPicPr>
          <p:cNvPr id="11" name="Picture 10">
            <a:extLst>
              <a:ext uri="{FF2B5EF4-FFF2-40B4-BE49-F238E27FC236}">
                <a16:creationId xmlns:a16="http://schemas.microsoft.com/office/drawing/2014/main" id="{DD272E54-AE4B-F042-9D51-0719DE20C119}"/>
              </a:ext>
            </a:extLst>
          </p:cNvPr>
          <p:cNvPicPr>
            <a:picLocks noChangeAspect="1"/>
          </p:cNvPicPr>
          <p:nvPr/>
        </p:nvPicPr>
        <p:blipFill rotWithShape="1">
          <a:blip r:embed="rId3"/>
          <a:srcRect r="28654" b="11914"/>
          <a:stretch/>
        </p:blipFill>
        <p:spPr>
          <a:xfrm>
            <a:off x="4233512" y="1177870"/>
            <a:ext cx="2895708" cy="5301105"/>
          </a:xfrm>
          <a:prstGeom prst="rect">
            <a:avLst/>
          </a:prstGeom>
        </p:spPr>
      </p:pic>
      <p:sp>
        <p:nvSpPr>
          <p:cNvPr id="12" name="TextBox 11">
            <a:extLst>
              <a:ext uri="{FF2B5EF4-FFF2-40B4-BE49-F238E27FC236}">
                <a16:creationId xmlns:a16="http://schemas.microsoft.com/office/drawing/2014/main" id="{A6BB1001-68A4-5B4A-A43F-0409923BD01F}"/>
              </a:ext>
            </a:extLst>
          </p:cNvPr>
          <p:cNvSpPr txBox="1"/>
          <p:nvPr/>
        </p:nvSpPr>
        <p:spPr>
          <a:xfrm>
            <a:off x="432951" y="1272173"/>
            <a:ext cx="359394" cy="369332"/>
          </a:xfrm>
          <a:prstGeom prst="rect">
            <a:avLst/>
          </a:prstGeom>
          <a:noFill/>
        </p:spPr>
        <p:txBody>
          <a:bodyPr wrap="none" rtlCol="0">
            <a:spAutoFit/>
          </a:bodyPr>
          <a:lstStyle/>
          <a:p>
            <a:r>
              <a:rPr lang="en-US" b="1" dirty="0"/>
              <a:t>a.</a:t>
            </a:r>
          </a:p>
        </p:txBody>
      </p:sp>
      <p:sp>
        <p:nvSpPr>
          <p:cNvPr id="13" name="TextBox 12">
            <a:extLst>
              <a:ext uri="{FF2B5EF4-FFF2-40B4-BE49-F238E27FC236}">
                <a16:creationId xmlns:a16="http://schemas.microsoft.com/office/drawing/2014/main" id="{C655BA93-B49F-434E-A91B-9B5815B2638D}"/>
              </a:ext>
            </a:extLst>
          </p:cNvPr>
          <p:cNvSpPr txBox="1"/>
          <p:nvPr/>
        </p:nvSpPr>
        <p:spPr>
          <a:xfrm>
            <a:off x="4104047" y="1303167"/>
            <a:ext cx="369012" cy="369332"/>
          </a:xfrm>
          <a:prstGeom prst="rect">
            <a:avLst/>
          </a:prstGeom>
          <a:noFill/>
        </p:spPr>
        <p:txBody>
          <a:bodyPr wrap="none" rtlCol="0">
            <a:spAutoFit/>
          </a:bodyPr>
          <a:lstStyle/>
          <a:p>
            <a:r>
              <a:rPr lang="en-US" b="1" dirty="0"/>
              <a:t>b.</a:t>
            </a:r>
          </a:p>
        </p:txBody>
      </p:sp>
    </p:spTree>
    <p:extLst>
      <p:ext uri="{BB962C8B-B14F-4D97-AF65-F5344CB8AC3E}">
        <p14:creationId xmlns:p14="http://schemas.microsoft.com/office/powerpoint/2010/main" val="3406285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DD3D507-F779-414A-9AFF-E75E1D5DAA2D}"/>
              </a:ext>
            </a:extLst>
          </p:cNvPr>
          <p:cNvSpPr>
            <a:spLocks noGrp="1"/>
          </p:cNvSpPr>
          <p:nvPr>
            <p:ph type="sldNum" sz="quarter" idx="12"/>
          </p:nvPr>
        </p:nvSpPr>
        <p:spPr/>
        <p:txBody>
          <a:bodyPr/>
          <a:lstStyle/>
          <a:p>
            <a:fld id="{12269883-5D17-5E44-AC1B-7F606243BFE2}" type="slidenum">
              <a:rPr lang="en-US" smtClean="0"/>
              <a:pPr/>
              <a:t>16</a:t>
            </a:fld>
            <a:endParaRPr lang="en-US" dirty="0"/>
          </a:p>
        </p:txBody>
      </p:sp>
      <p:sp>
        <p:nvSpPr>
          <p:cNvPr id="4" name="Title 3">
            <a:extLst>
              <a:ext uri="{FF2B5EF4-FFF2-40B4-BE49-F238E27FC236}">
                <a16:creationId xmlns:a16="http://schemas.microsoft.com/office/drawing/2014/main" id="{E92A2015-2EC8-C442-8776-B2D10B1250C0}"/>
              </a:ext>
            </a:extLst>
          </p:cNvPr>
          <p:cNvSpPr>
            <a:spLocks noGrp="1"/>
          </p:cNvSpPr>
          <p:nvPr>
            <p:ph type="title"/>
          </p:nvPr>
        </p:nvSpPr>
        <p:spPr/>
        <p:txBody>
          <a:bodyPr>
            <a:noAutofit/>
          </a:bodyPr>
          <a:lstStyle/>
          <a:p>
            <a:r>
              <a:rPr lang="en-US" sz="2400" dirty="0"/>
              <a:t>Addition of PRP5 overexpression generally increases transcript expressions that were decrease as result of K700E mutation (n=80)</a:t>
            </a:r>
          </a:p>
        </p:txBody>
      </p:sp>
      <p:sp>
        <p:nvSpPr>
          <p:cNvPr id="5" name="Footer Placeholder 4">
            <a:extLst>
              <a:ext uri="{FF2B5EF4-FFF2-40B4-BE49-F238E27FC236}">
                <a16:creationId xmlns:a16="http://schemas.microsoft.com/office/drawing/2014/main" id="{819784A5-1076-EF41-BD89-4FCFF077A136}"/>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pic>
        <p:nvPicPr>
          <p:cNvPr id="6" name="Picture 5">
            <a:extLst>
              <a:ext uri="{FF2B5EF4-FFF2-40B4-BE49-F238E27FC236}">
                <a16:creationId xmlns:a16="http://schemas.microsoft.com/office/drawing/2014/main" id="{9F5823A9-13E6-0447-854B-39515A660DB6}"/>
              </a:ext>
            </a:extLst>
          </p:cNvPr>
          <p:cNvPicPr>
            <a:picLocks noChangeAspect="1"/>
          </p:cNvPicPr>
          <p:nvPr/>
        </p:nvPicPr>
        <p:blipFill rotWithShape="1">
          <a:blip r:embed="rId2"/>
          <a:srcRect t="5154" r="28025" b="14335"/>
          <a:stretch/>
        </p:blipFill>
        <p:spPr>
          <a:xfrm>
            <a:off x="499713" y="1029274"/>
            <a:ext cx="4010294" cy="5779485"/>
          </a:xfrm>
          <a:prstGeom prst="rect">
            <a:avLst/>
          </a:prstGeom>
        </p:spPr>
      </p:pic>
      <p:sp>
        <p:nvSpPr>
          <p:cNvPr id="10" name="TextBox 9">
            <a:extLst>
              <a:ext uri="{FF2B5EF4-FFF2-40B4-BE49-F238E27FC236}">
                <a16:creationId xmlns:a16="http://schemas.microsoft.com/office/drawing/2014/main" id="{BBA4D4C7-66BC-E240-83C5-DCABB1624A67}"/>
              </a:ext>
            </a:extLst>
          </p:cNvPr>
          <p:cNvSpPr txBox="1"/>
          <p:nvPr/>
        </p:nvSpPr>
        <p:spPr>
          <a:xfrm>
            <a:off x="430436" y="1186712"/>
            <a:ext cx="359394" cy="369332"/>
          </a:xfrm>
          <a:prstGeom prst="rect">
            <a:avLst/>
          </a:prstGeom>
          <a:noFill/>
        </p:spPr>
        <p:txBody>
          <a:bodyPr wrap="none" rtlCol="0">
            <a:spAutoFit/>
          </a:bodyPr>
          <a:lstStyle/>
          <a:p>
            <a:r>
              <a:rPr lang="en-US" b="1" dirty="0"/>
              <a:t>a.</a:t>
            </a:r>
          </a:p>
        </p:txBody>
      </p:sp>
      <p:sp>
        <p:nvSpPr>
          <p:cNvPr id="11" name="TextBox 10">
            <a:extLst>
              <a:ext uri="{FF2B5EF4-FFF2-40B4-BE49-F238E27FC236}">
                <a16:creationId xmlns:a16="http://schemas.microsoft.com/office/drawing/2014/main" id="{AD3DF703-5C53-A445-B007-9553CF77A4CD}"/>
              </a:ext>
            </a:extLst>
          </p:cNvPr>
          <p:cNvSpPr txBox="1"/>
          <p:nvPr/>
        </p:nvSpPr>
        <p:spPr>
          <a:xfrm>
            <a:off x="4140995" y="1129361"/>
            <a:ext cx="369012" cy="369332"/>
          </a:xfrm>
          <a:prstGeom prst="rect">
            <a:avLst/>
          </a:prstGeom>
          <a:noFill/>
        </p:spPr>
        <p:txBody>
          <a:bodyPr wrap="none" rtlCol="0">
            <a:spAutoFit/>
          </a:bodyPr>
          <a:lstStyle/>
          <a:p>
            <a:r>
              <a:rPr lang="en-US" b="1" dirty="0"/>
              <a:t>b.</a:t>
            </a:r>
          </a:p>
        </p:txBody>
      </p:sp>
      <p:sp>
        <p:nvSpPr>
          <p:cNvPr id="12" name="TextBox 11">
            <a:extLst>
              <a:ext uri="{FF2B5EF4-FFF2-40B4-BE49-F238E27FC236}">
                <a16:creationId xmlns:a16="http://schemas.microsoft.com/office/drawing/2014/main" id="{2AED6E1F-99E6-3544-BDB6-430FEF83E821}"/>
              </a:ext>
            </a:extLst>
          </p:cNvPr>
          <p:cNvSpPr txBox="1"/>
          <p:nvPr/>
        </p:nvSpPr>
        <p:spPr>
          <a:xfrm>
            <a:off x="7861172" y="1456839"/>
            <a:ext cx="3934370" cy="2308324"/>
          </a:xfrm>
          <a:prstGeom prst="rect">
            <a:avLst/>
          </a:prstGeom>
          <a:noFill/>
        </p:spPr>
        <p:txBody>
          <a:bodyPr wrap="square" rtlCol="0">
            <a:spAutoFit/>
          </a:bodyPr>
          <a:lstStyle/>
          <a:p>
            <a:r>
              <a:rPr lang="en-US" dirty="0"/>
              <a:t>Examining transcripts decreased in expression caused by K700E showed increasing expression in a few transcripts in the K700E+PRP5 cell lines.  Focus on the top decreasing transcripts caused by K700E mutation again showed very limited rescue by PRP5_WT. </a:t>
            </a:r>
          </a:p>
        </p:txBody>
      </p:sp>
      <p:pic>
        <p:nvPicPr>
          <p:cNvPr id="14" name="Picture 13">
            <a:extLst>
              <a:ext uri="{FF2B5EF4-FFF2-40B4-BE49-F238E27FC236}">
                <a16:creationId xmlns:a16="http://schemas.microsoft.com/office/drawing/2014/main" id="{497335CE-AEED-E942-A387-1404488879D4}"/>
              </a:ext>
            </a:extLst>
          </p:cNvPr>
          <p:cNvPicPr>
            <a:picLocks noChangeAspect="1"/>
          </p:cNvPicPr>
          <p:nvPr/>
        </p:nvPicPr>
        <p:blipFill rotWithShape="1">
          <a:blip r:embed="rId3"/>
          <a:srcRect r="25077" b="9381"/>
          <a:stretch/>
        </p:blipFill>
        <p:spPr>
          <a:xfrm>
            <a:off x="4431112" y="1029274"/>
            <a:ext cx="3194054" cy="5649888"/>
          </a:xfrm>
          <a:prstGeom prst="rect">
            <a:avLst/>
          </a:prstGeom>
        </p:spPr>
      </p:pic>
    </p:spTree>
    <p:extLst>
      <p:ext uri="{BB962C8B-B14F-4D97-AF65-F5344CB8AC3E}">
        <p14:creationId xmlns:p14="http://schemas.microsoft.com/office/powerpoint/2010/main" val="49602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3F32A3-8A5F-8342-AFDB-D58BEBE6C298}"/>
              </a:ext>
            </a:extLst>
          </p:cNvPr>
          <p:cNvSpPr>
            <a:spLocks noGrp="1"/>
          </p:cNvSpPr>
          <p:nvPr>
            <p:ph idx="1"/>
          </p:nvPr>
        </p:nvSpPr>
        <p:spPr/>
        <p:txBody>
          <a:bodyPr/>
          <a:lstStyle/>
          <a:p>
            <a:r>
              <a:rPr lang="en-US" sz="2800" dirty="0"/>
              <a:t>The PRP5 expression is extremely high across all PRP5 expressing cell lines</a:t>
            </a:r>
          </a:p>
          <a:p>
            <a:r>
              <a:rPr lang="en-US" sz="2800" dirty="0"/>
              <a:t>The PRP5 overexpression dominates global transcriptomic pattern</a:t>
            </a:r>
          </a:p>
          <a:p>
            <a:r>
              <a:rPr lang="en-US" sz="2800" dirty="0"/>
              <a:t>Analysis limited to only transcripts affected by K700E suggest PRP5 overexpression has some rescue effect</a:t>
            </a:r>
          </a:p>
          <a:p>
            <a:r>
              <a:rPr lang="en-US" sz="2800" dirty="0"/>
              <a:t>The PRP5 rescue effect is the strongest in reducing large isoform expression increases caused by K700E</a:t>
            </a:r>
          </a:p>
          <a:p>
            <a:r>
              <a:rPr lang="en-US" sz="2800" dirty="0"/>
              <a:t>PRP5 rescue effect is limited in reversing isoform down expression caused by K700E</a:t>
            </a:r>
          </a:p>
          <a:p>
            <a:pPr marL="0" indent="0">
              <a:buNone/>
            </a:pPr>
            <a:endParaRPr lang="en-US" sz="2800" dirty="0"/>
          </a:p>
          <a:p>
            <a:endParaRPr lang="en-US" sz="2800" dirty="0"/>
          </a:p>
        </p:txBody>
      </p:sp>
      <p:sp>
        <p:nvSpPr>
          <p:cNvPr id="3" name="Slide Number Placeholder 2">
            <a:extLst>
              <a:ext uri="{FF2B5EF4-FFF2-40B4-BE49-F238E27FC236}">
                <a16:creationId xmlns:a16="http://schemas.microsoft.com/office/drawing/2014/main" id="{8131A711-AFD0-9E4A-95A6-3E84D426188D}"/>
              </a:ext>
            </a:extLst>
          </p:cNvPr>
          <p:cNvSpPr>
            <a:spLocks noGrp="1"/>
          </p:cNvSpPr>
          <p:nvPr>
            <p:ph type="sldNum" sz="quarter" idx="12"/>
          </p:nvPr>
        </p:nvSpPr>
        <p:spPr/>
        <p:txBody>
          <a:bodyPr/>
          <a:lstStyle/>
          <a:p>
            <a:fld id="{12269883-5D17-5E44-AC1B-7F606243BFE2}" type="slidenum">
              <a:rPr lang="en-US" smtClean="0"/>
              <a:pPr/>
              <a:t>17</a:t>
            </a:fld>
            <a:endParaRPr lang="en-US" dirty="0"/>
          </a:p>
        </p:txBody>
      </p:sp>
      <p:sp>
        <p:nvSpPr>
          <p:cNvPr id="4" name="Title 3">
            <a:extLst>
              <a:ext uri="{FF2B5EF4-FFF2-40B4-BE49-F238E27FC236}">
                <a16:creationId xmlns:a16="http://schemas.microsoft.com/office/drawing/2014/main" id="{B83F5F65-F72F-6443-A41D-D089BC9FCA88}"/>
              </a:ext>
            </a:extLst>
          </p:cNvPr>
          <p:cNvSpPr>
            <a:spLocks noGrp="1"/>
          </p:cNvSpPr>
          <p:nvPr>
            <p:ph type="title"/>
          </p:nvPr>
        </p:nvSpPr>
        <p:spPr/>
        <p:txBody>
          <a:bodyPr/>
          <a:lstStyle/>
          <a:p>
            <a:r>
              <a:rPr lang="en-US" dirty="0"/>
              <a:t>Summary</a:t>
            </a:r>
          </a:p>
        </p:txBody>
      </p:sp>
      <p:sp>
        <p:nvSpPr>
          <p:cNvPr id="5" name="Footer Placeholder 4">
            <a:extLst>
              <a:ext uri="{FF2B5EF4-FFF2-40B4-BE49-F238E27FC236}">
                <a16:creationId xmlns:a16="http://schemas.microsoft.com/office/drawing/2014/main" id="{D399832D-5853-A640-AED2-10E0C2B5290D}"/>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spTree>
    <p:extLst>
      <p:ext uri="{BB962C8B-B14F-4D97-AF65-F5344CB8AC3E}">
        <p14:creationId xmlns:p14="http://schemas.microsoft.com/office/powerpoint/2010/main" val="3582422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F5FB3F-D80C-0A49-8276-120DDEC2B2B7}"/>
              </a:ext>
            </a:extLst>
          </p:cNvPr>
          <p:cNvSpPr>
            <a:spLocks noGrp="1"/>
          </p:cNvSpPr>
          <p:nvPr>
            <p:ph type="sldNum" sz="quarter" idx="12"/>
          </p:nvPr>
        </p:nvSpPr>
        <p:spPr/>
        <p:txBody>
          <a:bodyPr/>
          <a:lstStyle/>
          <a:p>
            <a:fld id="{12269883-5D17-5E44-AC1B-7F606243BFE2}" type="slidenum">
              <a:rPr lang="en-US" smtClean="0"/>
              <a:pPr/>
              <a:t>2</a:t>
            </a:fld>
            <a:endParaRPr lang="en-US" dirty="0"/>
          </a:p>
        </p:txBody>
      </p:sp>
      <p:sp>
        <p:nvSpPr>
          <p:cNvPr id="4" name="Title 3">
            <a:extLst>
              <a:ext uri="{FF2B5EF4-FFF2-40B4-BE49-F238E27FC236}">
                <a16:creationId xmlns:a16="http://schemas.microsoft.com/office/drawing/2014/main" id="{578D69AA-330E-7441-B88A-4B132A09C035}"/>
              </a:ext>
            </a:extLst>
          </p:cNvPr>
          <p:cNvSpPr>
            <a:spLocks noGrp="1"/>
          </p:cNvSpPr>
          <p:nvPr>
            <p:ph type="title"/>
          </p:nvPr>
        </p:nvSpPr>
        <p:spPr/>
        <p:txBody>
          <a:bodyPr/>
          <a:lstStyle/>
          <a:p>
            <a:r>
              <a:rPr lang="en-US" dirty="0"/>
              <a:t>General Workflow</a:t>
            </a:r>
          </a:p>
        </p:txBody>
      </p:sp>
      <p:sp>
        <p:nvSpPr>
          <p:cNvPr id="5" name="Footer Placeholder 4">
            <a:extLst>
              <a:ext uri="{FF2B5EF4-FFF2-40B4-BE49-F238E27FC236}">
                <a16:creationId xmlns:a16="http://schemas.microsoft.com/office/drawing/2014/main" id="{42788AFC-DFDE-0A49-951A-C052C2F1366B}"/>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sp>
        <p:nvSpPr>
          <p:cNvPr id="7" name="Rounded Rectangle 6">
            <a:extLst>
              <a:ext uri="{FF2B5EF4-FFF2-40B4-BE49-F238E27FC236}">
                <a16:creationId xmlns:a16="http://schemas.microsoft.com/office/drawing/2014/main" id="{367693C1-E8B0-DE45-B3A2-D8037CD6AE1A}"/>
              </a:ext>
            </a:extLst>
          </p:cNvPr>
          <p:cNvSpPr/>
          <p:nvPr/>
        </p:nvSpPr>
        <p:spPr>
          <a:xfrm>
            <a:off x="920992" y="3051906"/>
            <a:ext cx="1465384" cy="1066799"/>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50000"/>
                  </a:schemeClr>
                </a:solidFill>
              </a:rPr>
              <a:t>FASTQ files</a:t>
            </a:r>
          </a:p>
        </p:txBody>
      </p:sp>
      <p:sp>
        <p:nvSpPr>
          <p:cNvPr id="8" name="Rounded Rectangle 7">
            <a:extLst>
              <a:ext uri="{FF2B5EF4-FFF2-40B4-BE49-F238E27FC236}">
                <a16:creationId xmlns:a16="http://schemas.microsoft.com/office/drawing/2014/main" id="{A536A619-0FE3-7542-A36B-F4B673408B9E}"/>
              </a:ext>
            </a:extLst>
          </p:cNvPr>
          <p:cNvSpPr/>
          <p:nvPr/>
        </p:nvSpPr>
        <p:spPr>
          <a:xfrm>
            <a:off x="6096000" y="1680307"/>
            <a:ext cx="2173179" cy="133447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50000"/>
                  </a:schemeClr>
                </a:solidFill>
              </a:rPr>
              <a:t>Read Alignment  by STAR</a:t>
            </a:r>
          </a:p>
        </p:txBody>
      </p:sp>
      <p:sp>
        <p:nvSpPr>
          <p:cNvPr id="9" name="Rounded Rectangle 8">
            <a:extLst>
              <a:ext uri="{FF2B5EF4-FFF2-40B4-BE49-F238E27FC236}">
                <a16:creationId xmlns:a16="http://schemas.microsoft.com/office/drawing/2014/main" id="{7BCB2DD5-2FA8-4847-90A2-336E6E421546}"/>
              </a:ext>
            </a:extLst>
          </p:cNvPr>
          <p:cNvSpPr/>
          <p:nvPr/>
        </p:nvSpPr>
        <p:spPr>
          <a:xfrm>
            <a:off x="6111380" y="4273060"/>
            <a:ext cx="2142418" cy="1334478"/>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50000"/>
                  </a:schemeClr>
                </a:solidFill>
              </a:rPr>
              <a:t>transcript modeling by </a:t>
            </a:r>
            <a:r>
              <a:rPr lang="en-US" dirty="0" err="1">
                <a:solidFill>
                  <a:schemeClr val="tx1">
                    <a:lumMod val="50000"/>
                  </a:schemeClr>
                </a:solidFill>
              </a:rPr>
              <a:t>Kallisto</a:t>
            </a:r>
            <a:endParaRPr lang="en-US" dirty="0">
              <a:solidFill>
                <a:schemeClr val="tx1">
                  <a:lumMod val="50000"/>
                </a:schemeClr>
              </a:solidFill>
            </a:endParaRPr>
          </a:p>
        </p:txBody>
      </p:sp>
      <p:sp>
        <p:nvSpPr>
          <p:cNvPr id="10" name="Rounded Rectangle 9">
            <a:extLst>
              <a:ext uri="{FF2B5EF4-FFF2-40B4-BE49-F238E27FC236}">
                <a16:creationId xmlns:a16="http://schemas.microsoft.com/office/drawing/2014/main" id="{763C0844-8576-B94F-A750-F9FD42968AC6}"/>
              </a:ext>
            </a:extLst>
          </p:cNvPr>
          <p:cNvSpPr/>
          <p:nvPr/>
        </p:nvSpPr>
        <p:spPr>
          <a:xfrm>
            <a:off x="9308124" y="2938582"/>
            <a:ext cx="2142418" cy="1334478"/>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50000"/>
                  </a:schemeClr>
                </a:solidFill>
              </a:rPr>
              <a:t>Novel Splice junction detection by </a:t>
            </a:r>
            <a:r>
              <a:rPr lang="en-US" dirty="0" err="1">
                <a:solidFill>
                  <a:schemeClr val="tx1">
                    <a:lumMod val="50000"/>
                  </a:schemeClr>
                </a:solidFill>
              </a:rPr>
              <a:t>Diff_Splice</a:t>
            </a:r>
            <a:endParaRPr lang="en-US" dirty="0">
              <a:solidFill>
                <a:schemeClr val="tx1">
                  <a:lumMod val="50000"/>
                </a:schemeClr>
              </a:solidFill>
            </a:endParaRPr>
          </a:p>
        </p:txBody>
      </p:sp>
      <p:sp>
        <p:nvSpPr>
          <p:cNvPr id="11" name="Rounded Rectangle 10">
            <a:extLst>
              <a:ext uri="{FF2B5EF4-FFF2-40B4-BE49-F238E27FC236}">
                <a16:creationId xmlns:a16="http://schemas.microsoft.com/office/drawing/2014/main" id="{020120B5-6D87-9B45-ABE5-B3D29D558DA0}"/>
              </a:ext>
            </a:extLst>
          </p:cNvPr>
          <p:cNvSpPr/>
          <p:nvPr/>
        </p:nvSpPr>
        <p:spPr>
          <a:xfrm>
            <a:off x="3508496" y="3051907"/>
            <a:ext cx="1465384" cy="1066799"/>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50000"/>
                  </a:schemeClr>
                </a:solidFill>
              </a:rPr>
              <a:t>FASTQ file QC</a:t>
            </a:r>
          </a:p>
        </p:txBody>
      </p:sp>
      <p:cxnSp>
        <p:nvCxnSpPr>
          <p:cNvPr id="13" name="Straight Arrow Connector 12">
            <a:extLst>
              <a:ext uri="{FF2B5EF4-FFF2-40B4-BE49-F238E27FC236}">
                <a16:creationId xmlns:a16="http://schemas.microsoft.com/office/drawing/2014/main" id="{D4B37FA2-07AC-284C-BD5A-1C64956F0F0A}"/>
              </a:ext>
            </a:extLst>
          </p:cNvPr>
          <p:cNvCxnSpPr>
            <a:stCxn id="7" idx="3"/>
            <a:endCxn id="11" idx="1"/>
          </p:cNvCxnSpPr>
          <p:nvPr/>
        </p:nvCxnSpPr>
        <p:spPr>
          <a:xfrm>
            <a:off x="2386376" y="3585306"/>
            <a:ext cx="1122120" cy="1"/>
          </a:xfrm>
          <a:prstGeom prst="straightConnector1">
            <a:avLst/>
          </a:prstGeom>
          <a:ln w="38100">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23C5283B-55FB-FD4F-A05A-EBCC447451DB}"/>
              </a:ext>
            </a:extLst>
          </p:cNvPr>
          <p:cNvCxnSpPr>
            <a:cxnSpLocks/>
            <a:stCxn id="11" idx="3"/>
            <a:endCxn id="8" idx="1"/>
          </p:cNvCxnSpPr>
          <p:nvPr/>
        </p:nvCxnSpPr>
        <p:spPr>
          <a:xfrm flipV="1">
            <a:off x="4973880" y="2347546"/>
            <a:ext cx="1122120" cy="1237761"/>
          </a:xfrm>
          <a:prstGeom prst="straightConnector1">
            <a:avLst/>
          </a:prstGeom>
          <a:ln w="38100">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D3CB6D45-6445-E946-A802-5E7500AE7881}"/>
              </a:ext>
            </a:extLst>
          </p:cNvPr>
          <p:cNvCxnSpPr>
            <a:cxnSpLocks/>
            <a:stCxn id="11" idx="3"/>
            <a:endCxn id="9" idx="1"/>
          </p:cNvCxnSpPr>
          <p:nvPr/>
        </p:nvCxnSpPr>
        <p:spPr>
          <a:xfrm>
            <a:off x="4973880" y="3585307"/>
            <a:ext cx="1137500" cy="1354992"/>
          </a:xfrm>
          <a:prstGeom prst="straightConnector1">
            <a:avLst/>
          </a:prstGeom>
          <a:ln w="38100">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1D70A427-F0D7-434F-8F57-185749EAECBB}"/>
              </a:ext>
            </a:extLst>
          </p:cNvPr>
          <p:cNvCxnSpPr>
            <a:cxnSpLocks/>
            <a:stCxn id="8" idx="3"/>
            <a:endCxn id="10" idx="1"/>
          </p:cNvCxnSpPr>
          <p:nvPr/>
        </p:nvCxnSpPr>
        <p:spPr>
          <a:xfrm>
            <a:off x="8269179" y="2347546"/>
            <a:ext cx="1038945" cy="1258275"/>
          </a:xfrm>
          <a:prstGeom prst="straightConnector1">
            <a:avLst/>
          </a:prstGeom>
          <a:ln w="38100">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286721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D570E49-C1D0-4349-9A07-FF590785484E}"/>
              </a:ext>
            </a:extLst>
          </p:cNvPr>
          <p:cNvSpPr>
            <a:spLocks noGrp="1"/>
          </p:cNvSpPr>
          <p:nvPr>
            <p:ph type="sldNum" sz="quarter" idx="12"/>
          </p:nvPr>
        </p:nvSpPr>
        <p:spPr/>
        <p:txBody>
          <a:bodyPr/>
          <a:lstStyle/>
          <a:p>
            <a:fld id="{12269883-5D17-5E44-AC1B-7F606243BFE2}" type="slidenum">
              <a:rPr lang="en-US" sz="1200" smtClean="0"/>
              <a:pPr/>
              <a:t>3</a:t>
            </a:fld>
            <a:endParaRPr lang="en-US" sz="1200" dirty="0"/>
          </a:p>
        </p:txBody>
      </p:sp>
      <p:sp>
        <p:nvSpPr>
          <p:cNvPr id="4" name="Title 3">
            <a:extLst>
              <a:ext uri="{FF2B5EF4-FFF2-40B4-BE49-F238E27FC236}">
                <a16:creationId xmlns:a16="http://schemas.microsoft.com/office/drawing/2014/main" id="{C97E2070-9425-C048-8921-807AA10C408B}"/>
              </a:ext>
            </a:extLst>
          </p:cNvPr>
          <p:cNvSpPr>
            <a:spLocks noGrp="1"/>
          </p:cNvSpPr>
          <p:nvPr>
            <p:ph type="title"/>
          </p:nvPr>
        </p:nvSpPr>
        <p:spPr>
          <a:xfrm>
            <a:off x="612648" y="204056"/>
            <a:ext cx="9634595" cy="720295"/>
          </a:xfrm>
        </p:spPr>
        <p:txBody>
          <a:bodyPr>
            <a:normAutofit fontScale="90000"/>
          </a:bodyPr>
          <a:lstStyle/>
          <a:p>
            <a:r>
              <a:rPr lang="en-US" dirty="0"/>
              <a:t>Overall Alignment and transcript quantifications are consistent across all samples with small decrease observed in K700E </a:t>
            </a:r>
          </a:p>
        </p:txBody>
      </p:sp>
      <p:sp>
        <p:nvSpPr>
          <p:cNvPr id="5" name="Footer Placeholder 4">
            <a:extLst>
              <a:ext uri="{FF2B5EF4-FFF2-40B4-BE49-F238E27FC236}">
                <a16:creationId xmlns:a16="http://schemas.microsoft.com/office/drawing/2014/main" id="{22E9747E-7623-A14A-9B43-10392E72DC3E}"/>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pic>
        <p:nvPicPr>
          <p:cNvPr id="9" name="Picture 8">
            <a:extLst>
              <a:ext uri="{FF2B5EF4-FFF2-40B4-BE49-F238E27FC236}">
                <a16:creationId xmlns:a16="http://schemas.microsoft.com/office/drawing/2014/main" id="{1EC6C67E-E5CD-B445-B251-E78E6166E59C}"/>
              </a:ext>
            </a:extLst>
          </p:cNvPr>
          <p:cNvPicPr>
            <a:picLocks noChangeAspect="1"/>
          </p:cNvPicPr>
          <p:nvPr/>
        </p:nvPicPr>
        <p:blipFill>
          <a:blip r:embed="rId2"/>
          <a:stretch>
            <a:fillRect/>
          </a:stretch>
        </p:blipFill>
        <p:spPr>
          <a:xfrm>
            <a:off x="267239" y="924351"/>
            <a:ext cx="4791143" cy="5475592"/>
          </a:xfrm>
          <a:prstGeom prst="rect">
            <a:avLst/>
          </a:prstGeom>
        </p:spPr>
      </p:pic>
      <p:pic>
        <p:nvPicPr>
          <p:cNvPr id="21" name="Picture 20">
            <a:extLst>
              <a:ext uri="{FF2B5EF4-FFF2-40B4-BE49-F238E27FC236}">
                <a16:creationId xmlns:a16="http://schemas.microsoft.com/office/drawing/2014/main" id="{25E0C415-7285-BD4D-8511-75B0C7192A78}"/>
              </a:ext>
            </a:extLst>
          </p:cNvPr>
          <p:cNvPicPr>
            <a:picLocks noChangeAspect="1"/>
          </p:cNvPicPr>
          <p:nvPr/>
        </p:nvPicPr>
        <p:blipFill>
          <a:blip r:embed="rId3"/>
          <a:stretch>
            <a:fillRect/>
          </a:stretch>
        </p:blipFill>
        <p:spPr>
          <a:xfrm>
            <a:off x="4267694" y="1264594"/>
            <a:ext cx="7531195" cy="5020796"/>
          </a:xfrm>
          <a:prstGeom prst="rect">
            <a:avLst/>
          </a:prstGeom>
        </p:spPr>
      </p:pic>
    </p:spTree>
    <p:extLst>
      <p:ext uri="{BB962C8B-B14F-4D97-AF65-F5344CB8AC3E}">
        <p14:creationId xmlns:p14="http://schemas.microsoft.com/office/powerpoint/2010/main" val="3724897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1E54C-23B9-DE4E-8762-8168E6DE079B}"/>
              </a:ext>
            </a:extLst>
          </p:cNvPr>
          <p:cNvSpPr>
            <a:spLocks noGrp="1"/>
          </p:cNvSpPr>
          <p:nvPr>
            <p:ph type="title"/>
          </p:nvPr>
        </p:nvSpPr>
        <p:spPr>
          <a:xfrm>
            <a:off x="612649" y="-1"/>
            <a:ext cx="9530158" cy="1060704"/>
          </a:xfrm>
        </p:spPr>
        <p:txBody>
          <a:bodyPr/>
          <a:lstStyle/>
          <a:p>
            <a:r>
              <a:rPr lang="en-US" dirty="0"/>
              <a:t>Clustering results based on known transcript expressions</a:t>
            </a:r>
          </a:p>
        </p:txBody>
      </p:sp>
      <p:sp>
        <p:nvSpPr>
          <p:cNvPr id="4" name="Slide Number Placeholder 3">
            <a:extLst>
              <a:ext uri="{FF2B5EF4-FFF2-40B4-BE49-F238E27FC236}">
                <a16:creationId xmlns:a16="http://schemas.microsoft.com/office/drawing/2014/main" id="{76069922-0119-0F4F-8EE2-02BF3A1F16FC}"/>
              </a:ext>
            </a:extLst>
          </p:cNvPr>
          <p:cNvSpPr>
            <a:spLocks noGrp="1"/>
          </p:cNvSpPr>
          <p:nvPr>
            <p:ph type="sldNum" sz="quarter" idx="12"/>
          </p:nvPr>
        </p:nvSpPr>
        <p:spPr/>
        <p:txBody>
          <a:bodyPr/>
          <a:lstStyle/>
          <a:p>
            <a:fld id="{12269883-5D17-5E44-AC1B-7F606243BFE2}" type="slidenum">
              <a:rPr lang="en-US" smtClean="0"/>
              <a:t>4</a:t>
            </a:fld>
            <a:endParaRPr lang="en-US"/>
          </a:p>
        </p:txBody>
      </p:sp>
      <p:sp>
        <p:nvSpPr>
          <p:cNvPr id="6" name="Footer Placeholder 5">
            <a:extLst>
              <a:ext uri="{FF2B5EF4-FFF2-40B4-BE49-F238E27FC236}">
                <a16:creationId xmlns:a16="http://schemas.microsoft.com/office/drawing/2014/main" id="{DF2CCA41-ECD6-CE4E-A484-B1239CB544A5}"/>
              </a:ext>
            </a:extLst>
          </p:cNvPr>
          <p:cNvSpPr>
            <a:spLocks noGrp="1"/>
          </p:cNvSpPr>
          <p:nvPr>
            <p:ph type="ftr" sz="quarter" idx="14"/>
          </p:nvPr>
        </p:nvSpPr>
        <p:spPr/>
        <p:txBody>
          <a:bodyPr/>
          <a:lstStyle/>
          <a:p>
            <a:r>
              <a:rPr lang="en-US"/>
              <a:t>Proprietary and Confidential Information of H3 Biomedicine, Inc., an Eisai oncology company</a:t>
            </a:r>
            <a:endParaRPr lang="en-US" dirty="0"/>
          </a:p>
        </p:txBody>
      </p:sp>
      <p:pic>
        <p:nvPicPr>
          <p:cNvPr id="3" name="Picture 2">
            <a:extLst>
              <a:ext uri="{FF2B5EF4-FFF2-40B4-BE49-F238E27FC236}">
                <a16:creationId xmlns:a16="http://schemas.microsoft.com/office/drawing/2014/main" id="{C5F80D37-21FA-3044-9A09-7E7D1B32C1AF}"/>
              </a:ext>
            </a:extLst>
          </p:cNvPr>
          <p:cNvPicPr>
            <a:picLocks noChangeAspect="1"/>
          </p:cNvPicPr>
          <p:nvPr/>
        </p:nvPicPr>
        <p:blipFill rotWithShape="1">
          <a:blip r:embed="rId2"/>
          <a:srcRect b="22064"/>
          <a:stretch/>
        </p:blipFill>
        <p:spPr>
          <a:xfrm>
            <a:off x="13472" y="1451063"/>
            <a:ext cx="5888664" cy="2832296"/>
          </a:xfrm>
          <a:prstGeom prst="rect">
            <a:avLst/>
          </a:prstGeom>
        </p:spPr>
      </p:pic>
      <p:grpSp>
        <p:nvGrpSpPr>
          <p:cNvPr id="20" name="Group 19">
            <a:extLst>
              <a:ext uri="{FF2B5EF4-FFF2-40B4-BE49-F238E27FC236}">
                <a16:creationId xmlns:a16="http://schemas.microsoft.com/office/drawing/2014/main" id="{58291257-C99D-8245-ADA6-9AEBF2197045}"/>
              </a:ext>
            </a:extLst>
          </p:cNvPr>
          <p:cNvGrpSpPr/>
          <p:nvPr/>
        </p:nvGrpSpPr>
        <p:grpSpPr>
          <a:xfrm>
            <a:off x="5652913" y="869908"/>
            <a:ext cx="6340820" cy="4510637"/>
            <a:chOff x="6496291" y="1052065"/>
            <a:chExt cx="5980196" cy="4003242"/>
          </a:xfrm>
        </p:grpSpPr>
        <p:pic>
          <p:nvPicPr>
            <p:cNvPr id="9" name="Picture 8">
              <a:extLst>
                <a:ext uri="{FF2B5EF4-FFF2-40B4-BE49-F238E27FC236}">
                  <a16:creationId xmlns:a16="http://schemas.microsoft.com/office/drawing/2014/main" id="{224ACF8F-6FE0-9741-9342-C622CE600811}"/>
                </a:ext>
              </a:extLst>
            </p:cNvPr>
            <p:cNvPicPr>
              <a:picLocks noChangeAspect="1"/>
            </p:cNvPicPr>
            <p:nvPr/>
          </p:nvPicPr>
          <p:blipFill>
            <a:blip r:embed="rId3"/>
            <a:stretch>
              <a:fillRect/>
            </a:stretch>
          </p:blipFill>
          <p:spPr>
            <a:xfrm>
              <a:off x="6496291" y="1359875"/>
              <a:ext cx="5980196" cy="3692771"/>
            </a:xfrm>
            <a:prstGeom prst="rect">
              <a:avLst/>
            </a:prstGeom>
          </p:spPr>
        </p:pic>
        <p:sp>
          <p:nvSpPr>
            <p:cNvPr id="10" name="Oval 9">
              <a:extLst>
                <a:ext uri="{FF2B5EF4-FFF2-40B4-BE49-F238E27FC236}">
                  <a16:creationId xmlns:a16="http://schemas.microsoft.com/office/drawing/2014/main" id="{47018A27-59F2-4D4B-852D-F85157688C08}"/>
                </a:ext>
              </a:extLst>
            </p:cNvPr>
            <p:cNvSpPr/>
            <p:nvPr/>
          </p:nvSpPr>
          <p:spPr>
            <a:xfrm>
              <a:off x="6975231" y="2606733"/>
              <a:ext cx="750277" cy="2117667"/>
            </a:xfrm>
            <a:prstGeom prst="ellipse">
              <a:avLst/>
            </a:prstGeom>
            <a:solidFill>
              <a:schemeClr val="accent1">
                <a:lumMod val="75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30C6646-CE69-E34C-859B-A7B20FC871B7}"/>
                </a:ext>
              </a:extLst>
            </p:cNvPr>
            <p:cNvSpPr/>
            <p:nvPr/>
          </p:nvSpPr>
          <p:spPr>
            <a:xfrm rot="19909805">
              <a:off x="8945234" y="1232116"/>
              <a:ext cx="1559170" cy="3675498"/>
            </a:xfrm>
            <a:prstGeom prst="ellipse">
              <a:avLst/>
            </a:prstGeom>
            <a:solidFill>
              <a:schemeClr val="accent1">
                <a:lumMod val="75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A97C452-798F-1C44-BB76-A9211847BB08}"/>
                </a:ext>
              </a:extLst>
            </p:cNvPr>
            <p:cNvSpPr/>
            <p:nvPr/>
          </p:nvSpPr>
          <p:spPr>
            <a:xfrm>
              <a:off x="7022904" y="4097215"/>
              <a:ext cx="476218" cy="527539"/>
            </a:xfrm>
            <a:prstGeom prst="ellipse">
              <a:avLst/>
            </a:prstGeom>
            <a:solidFill>
              <a:srgbClr val="FF0000">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AF2595D-F2D3-BE4D-9279-4CFF861D3520}"/>
                </a:ext>
              </a:extLst>
            </p:cNvPr>
            <p:cNvSpPr txBox="1"/>
            <p:nvPr/>
          </p:nvSpPr>
          <p:spPr>
            <a:xfrm>
              <a:off x="6645236" y="2290910"/>
              <a:ext cx="755335" cy="369332"/>
            </a:xfrm>
            <a:prstGeom prst="rect">
              <a:avLst/>
            </a:prstGeom>
            <a:noFill/>
          </p:spPr>
          <p:txBody>
            <a:bodyPr wrap="none" rtlCol="0">
              <a:spAutoFit/>
            </a:bodyPr>
            <a:lstStyle/>
            <a:p>
              <a:r>
                <a:rPr lang="en-US" dirty="0"/>
                <a:t>SF3B1</a:t>
              </a:r>
            </a:p>
          </p:txBody>
        </p:sp>
        <p:sp>
          <p:nvSpPr>
            <p:cNvPr id="15" name="TextBox 14">
              <a:extLst>
                <a:ext uri="{FF2B5EF4-FFF2-40B4-BE49-F238E27FC236}">
                  <a16:creationId xmlns:a16="http://schemas.microsoft.com/office/drawing/2014/main" id="{721E555E-A65B-2341-9372-3B0F73457632}"/>
                </a:ext>
              </a:extLst>
            </p:cNvPr>
            <p:cNvSpPr txBox="1"/>
            <p:nvPr/>
          </p:nvSpPr>
          <p:spPr>
            <a:xfrm>
              <a:off x="8783182" y="1052065"/>
              <a:ext cx="663964" cy="369332"/>
            </a:xfrm>
            <a:prstGeom prst="rect">
              <a:avLst/>
            </a:prstGeom>
            <a:noFill/>
          </p:spPr>
          <p:txBody>
            <a:bodyPr wrap="none" rtlCol="0">
              <a:spAutoFit/>
            </a:bodyPr>
            <a:lstStyle/>
            <a:p>
              <a:r>
                <a:rPr lang="en-US" dirty="0"/>
                <a:t>PRP5</a:t>
              </a:r>
            </a:p>
          </p:txBody>
        </p:sp>
        <p:sp>
          <p:nvSpPr>
            <p:cNvPr id="16" name="Oval 15">
              <a:extLst>
                <a:ext uri="{FF2B5EF4-FFF2-40B4-BE49-F238E27FC236}">
                  <a16:creationId xmlns:a16="http://schemas.microsoft.com/office/drawing/2014/main" id="{3D811698-BC04-6C47-A957-250077BDAA51}"/>
                </a:ext>
              </a:extLst>
            </p:cNvPr>
            <p:cNvSpPr/>
            <p:nvPr/>
          </p:nvSpPr>
          <p:spPr>
            <a:xfrm>
              <a:off x="7592412" y="1772396"/>
              <a:ext cx="750277" cy="2117667"/>
            </a:xfrm>
            <a:prstGeom prst="ellipse">
              <a:avLst/>
            </a:prstGeom>
            <a:solidFill>
              <a:schemeClr val="accent1">
                <a:lumMod val="75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E5B89B8-B0DD-6744-BDE2-A3CD68256A0E}"/>
                </a:ext>
              </a:extLst>
            </p:cNvPr>
            <p:cNvSpPr txBox="1"/>
            <p:nvPr/>
          </p:nvSpPr>
          <p:spPr>
            <a:xfrm>
              <a:off x="7121812" y="1271395"/>
              <a:ext cx="1350050" cy="369332"/>
            </a:xfrm>
            <a:prstGeom prst="rect">
              <a:avLst/>
            </a:prstGeom>
            <a:noFill/>
          </p:spPr>
          <p:txBody>
            <a:bodyPr wrap="none" rtlCol="0">
              <a:spAutoFit/>
            </a:bodyPr>
            <a:lstStyle/>
            <a:p>
              <a:r>
                <a:rPr lang="en-US" dirty="0"/>
                <a:t>SF3B1+PRP5</a:t>
              </a:r>
            </a:p>
          </p:txBody>
        </p:sp>
        <p:sp>
          <p:nvSpPr>
            <p:cNvPr id="18" name="TextBox 17">
              <a:extLst>
                <a:ext uri="{FF2B5EF4-FFF2-40B4-BE49-F238E27FC236}">
                  <a16:creationId xmlns:a16="http://schemas.microsoft.com/office/drawing/2014/main" id="{5645DFB7-6627-D94D-9448-98F82027E097}"/>
                </a:ext>
              </a:extLst>
            </p:cNvPr>
            <p:cNvSpPr txBox="1"/>
            <p:nvPr/>
          </p:nvSpPr>
          <p:spPr>
            <a:xfrm>
              <a:off x="6565143" y="4685975"/>
              <a:ext cx="794513" cy="369332"/>
            </a:xfrm>
            <a:prstGeom prst="rect">
              <a:avLst/>
            </a:prstGeom>
            <a:noFill/>
          </p:spPr>
          <p:txBody>
            <a:bodyPr wrap="none" rtlCol="0">
              <a:spAutoFit/>
            </a:bodyPr>
            <a:lstStyle/>
            <a:p>
              <a:r>
                <a:rPr lang="en-US" dirty="0"/>
                <a:t>Vector</a:t>
              </a:r>
            </a:p>
          </p:txBody>
        </p:sp>
      </p:grpSp>
      <p:sp>
        <p:nvSpPr>
          <p:cNvPr id="19" name="TextBox 18">
            <a:extLst>
              <a:ext uri="{FF2B5EF4-FFF2-40B4-BE49-F238E27FC236}">
                <a16:creationId xmlns:a16="http://schemas.microsoft.com/office/drawing/2014/main" id="{7CD50B9D-27C5-CC46-986A-EEED788475A3}"/>
              </a:ext>
            </a:extLst>
          </p:cNvPr>
          <p:cNvSpPr txBox="1"/>
          <p:nvPr/>
        </p:nvSpPr>
        <p:spPr>
          <a:xfrm>
            <a:off x="805804" y="5380545"/>
            <a:ext cx="10473839" cy="1200329"/>
          </a:xfrm>
          <a:prstGeom prst="rect">
            <a:avLst/>
          </a:prstGeom>
          <a:noFill/>
        </p:spPr>
        <p:txBody>
          <a:bodyPr wrap="square" rtlCol="0">
            <a:spAutoFit/>
          </a:bodyPr>
          <a:lstStyle/>
          <a:p>
            <a:r>
              <a:rPr lang="en-US" dirty="0"/>
              <a:t>General observations from unbiased clustering analysis:</a:t>
            </a:r>
          </a:p>
          <a:p>
            <a:pPr marL="285750" indent="-285750">
              <a:buFontTx/>
              <a:buChar char="-"/>
            </a:pPr>
            <a:r>
              <a:rPr lang="en-US" dirty="0"/>
              <a:t>PRP5 overexpressed samples generally separated out from SF3B1 overexpressed samples</a:t>
            </a:r>
          </a:p>
          <a:p>
            <a:pPr marL="285750" indent="-285750">
              <a:buFontTx/>
              <a:buChar char="-"/>
            </a:pPr>
            <a:r>
              <a:rPr lang="en-US" dirty="0"/>
              <a:t>Vector, SF3B1 WT, SF3B1 mutants results in more consistent transcriptomic patterns compare to any samples that contains PRP5 over expression, including PRP5 WT samples.</a:t>
            </a:r>
          </a:p>
        </p:txBody>
      </p:sp>
    </p:spTree>
    <p:extLst>
      <p:ext uri="{BB962C8B-B14F-4D97-AF65-F5344CB8AC3E}">
        <p14:creationId xmlns:p14="http://schemas.microsoft.com/office/powerpoint/2010/main" val="1945397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B5E3B-8F76-5849-89AF-AADF66F522CA}"/>
              </a:ext>
            </a:extLst>
          </p:cNvPr>
          <p:cNvSpPr>
            <a:spLocks noGrp="1"/>
          </p:cNvSpPr>
          <p:nvPr>
            <p:ph type="title"/>
          </p:nvPr>
        </p:nvSpPr>
        <p:spPr/>
        <p:txBody>
          <a:bodyPr/>
          <a:lstStyle/>
          <a:p>
            <a:r>
              <a:rPr lang="en-US" dirty="0"/>
              <a:t>Initial Differential Splice Variant Comparisons</a:t>
            </a:r>
          </a:p>
        </p:txBody>
      </p:sp>
      <p:graphicFrame>
        <p:nvGraphicFramePr>
          <p:cNvPr id="7" name="Content Placeholder 6">
            <a:extLst>
              <a:ext uri="{FF2B5EF4-FFF2-40B4-BE49-F238E27FC236}">
                <a16:creationId xmlns:a16="http://schemas.microsoft.com/office/drawing/2014/main" id="{4DFDB05E-2F1E-D740-9F7F-4657C6A02B44}"/>
              </a:ext>
            </a:extLst>
          </p:cNvPr>
          <p:cNvGraphicFramePr>
            <a:graphicFrameLocks noGrp="1"/>
          </p:cNvGraphicFramePr>
          <p:nvPr>
            <p:ph idx="1"/>
            <p:extLst>
              <p:ext uri="{D42A27DB-BD31-4B8C-83A1-F6EECF244321}">
                <p14:modId xmlns:p14="http://schemas.microsoft.com/office/powerpoint/2010/main" val="1158857256"/>
              </p:ext>
            </p:extLst>
          </p:nvPr>
        </p:nvGraphicFramePr>
        <p:xfrm>
          <a:off x="363983" y="1177489"/>
          <a:ext cx="6968971" cy="5160148"/>
        </p:xfrm>
        <a:graphic>
          <a:graphicData uri="http://schemas.openxmlformats.org/drawingml/2006/table">
            <a:tbl>
              <a:tblPr firstRow="1" bandRow="1">
                <a:tableStyleId>{5C22544A-7EE6-4342-B048-85BDC9FD1C3A}</a:tableStyleId>
              </a:tblPr>
              <a:tblGrid>
                <a:gridCol w="3053920">
                  <a:extLst>
                    <a:ext uri="{9D8B030D-6E8A-4147-A177-3AD203B41FA5}">
                      <a16:colId xmlns:a16="http://schemas.microsoft.com/office/drawing/2014/main" val="2770752608"/>
                    </a:ext>
                  </a:extLst>
                </a:gridCol>
                <a:gridCol w="3915051">
                  <a:extLst>
                    <a:ext uri="{9D8B030D-6E8A-4147-A177-3AD203B41FA5}">
                      <a16:colId xmlns:a16="http://schemas.microsoft.com/office/drawing/2014/main" val="3593541037"/>
                    </a:ext>
                  </a:extLst>
                </a:gridCol>
              </a:tblGrid>
              <a:tr h="419455">
                <a:tc>
                  <a:txBody>
                    <a:bodyPr/>
                    <a:lstStyle/>
                    <a:p>
                      <a:pPr algn="l"/>
                      <a:r>
                        <a:rPr lang="en-US" dirty="0"/>
                        <a:t>Comparisons</a:t>
                      </a:r>
                    </a:p>
                  </a:txBody>
                  <a:tcPr/>
                </a:tc>
                <a:tc>
                  <a:txBody>
                    <a:bodyPr/>
                    <a:lstStyle/>
                    <a:p>
                      <a:pPr algn="ctr"/>
                      <a:r>
                        <a:rPr lang="en-US" dirty="0"/>
                        <a:t>Differential Splice Junctions</a:t>
                      </a:r>
                    </a:p>
                  </a:txBody>
                  <a:tcPr/>
                </a:tc>
                <a:extLst>
                  <a:ext uri="{0D108BD9-81ED-4DB2-BD59-A6C34878D82A}">
                    <a16:rowId xmlns:a16="http://schemas.microsoft.com/office/drawing/2014/main" val="479955432"/>
                  </a:ext>
                </a:extLst>
              </a:tr>
              <a:tr h="419455">
                <a:tc>
                  <a:txBody>
                    <a:bodyPr/>
                    <a:lstStyle/>
                    <a:p>
                      <a:pPr algn="l"/>
                      <a:r>
                        <a:rPr lang="en-US" dirty="0"/>
                        <a:t>SF3B1 WT vs K700E</a:t>
                      </a:r>
                    </a:p>
                  </a:txBody>
                  <a:tcPr/>
                </a:tc>
                <a:tc>
                  <a:txBody>
                    <a:bodyPr/>
                    <a:lstStyle/>
                    <a:p>
                      <a:pPr algn="ctr"/>
                      <a:r>
                        <a:rPr lang="en-US" dirty="0"/>
                        <a:t>28</a:t>
                      </a:r>
                    </a:p>
                  </a:txBody>
                  <a:tcPr/>
                </a:tc>
                <a:extLst>
                  <a:ext uri="{0D108BD9-81ED-4DB2-BD59-A6C34878D82A}">
                    <a16:rowId xmlns:a16="http://schemas.microsoft.com/office/drawing/2014/main" val="186823426"/>
                  </a:ext>
                </a:extLst>
              </a:tr>
              <a:tr h="59670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SF3B1 WT vs K700E + PRP5 WT</a:t>
                      </a:r>
                    </a:p>
                  </a:txBody>
                  <a:tcPr/>
                </a:tc>
                <a:tc>
                  <a:txBody>
                    <a:bodyPr/>
                    <a:lstStyle/>
                    <a:p>
                      <a:pPr algn="ctr"/>
                      <a:r>
                        <a:rPr lang="en-US" dirty="0"/>
                        <a:t>405</a:t>
                      </a:r>
                    </a:p>
                  </a:txBody>
                  <a:tcPr/>
                </a:tc>
                <a:extLst>
                  <a:ext uri="{0D108BD9-81ED-4DB2-BD59-A6C34878D82A}">
                    <a16:rowId xmlns:a16="http://schemas.microsoft.com/office/drawing/2014/main" val="2286076963"/>
                  </a:ext>
                </a:extLst>
              </a:tr>
              <a:tr h="419455">
                <a:tc>
                  <a:txBody>
                    <a:bodyPr/>
                    <a:lstStyle/>
                    <a:p>
                      <a:pPr algn="l"/>
                      <a:r>
                        <a:rPr lang="en-US" dirty="0"/>
                        <a:t>SF3B1 WT vs R625C</a:t>
                      </a:r>
                    </a:p>
                  </a:txBody>
                  <a:tcPr/>
                </a:tc>
                <a:tc>
                  <a:txBody>
                    <a:bodyPr/>
                    <a:lstStyle/>
                    <a:p>
                      <a:pPr algn="ctr"/>
                      <a:r>
                        <a:rPr lang="en-US" dirty="0"/>
                        <a:t>53</a:t>
                      </a:r>
                    </a:p>
                  </a:txBody>
                  <a:tcPr/>
                </a:tc>
                <a:extLst>
                  <a:ext uri="{0D108BD9-81ED-4DB2-BD59-A6C34878D82A}">
                    <a16:rowId xmlns:a16="http://schemas.microsoft.com/office/drawing/2014/main" val="2219069441"/>
                  </a:ext>
                </a:extLst>
              </a:tr>
              <a:tr h="59670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SF3B1 WT vs R625C + PRP5 WT</a:t>
                      </a:r>
                    </a:p>
                  </a:txBody>
                  <a:tcPr/>
                </a:tc>
                <a:tc>
                  <a:txBody>
                    <a:bodyPr/>
                    <a:lstStyle/>
                    <a:p>
                      <a:pPr algn="ctr"/>
                      <a:r>
                        <a:rPr lang="en-US" dirty="0"/>
                        <a:t>208</a:t>
                      </a:r>
                    </a:p>
                  </a:txBody>
                  <a:tcPr/>
                </a:tc>
                <a:extLst>
                  <a:ext uri="{0D108BD9-81ED-4DB2-BD59-A6C34878D82A}">
                    <a16:rowId xmlns:a16="http://schemas.microsoft.com/office/drawing/2014/main" val="2843452005"/>
                  </a:ext>
                </a:extLst>
              </a:tr>
              <a:tr h="419455">
                <a:tc>
                  <a:txBody>
                    <a:bodyPr/>
                    <a:lstStyle/>
                    <a:p>
                      <a:pPr algn="l"/>
                      <a:r>
                        <a:rPr lang="en-US" dirty="0"/>
                        <a:t>PRP5_WT vs AAAD</a:t>
                      </a:r>
                    </a:p>
                  </a:txBody>
                  <a:tcPr/>
                </a:tc>
                <a:tc>
                  <a:txBody>
                    <a:bodyPr/>
                    <a:lstStyle/>
                    <a:p>
                      <a:pPr algn="ctr"/>
                      <a:r>
                        <a:rPr lang="en-US" dirty="0"/>
                        <a:t>14</a:t>
                      </a:r>
                    </a:p>
                  </a:txBody>
                  <a:tcPr/>
                </a:tc>
                <a:extLst>
                  <a:ext uri="{0D108BD9-81ED-4DB2-BD59-A6C34878D82A}">
                    <a16:rowId xmlns:a16="http://schemas.microsoft.com/office/drawing/2014/main" val="2367552516"/>
                  </a:ext>
                </a:extLst>
              </a:tr>
              <a:tr h="419455">
                <a:tc>
                  <a:txBody>
                    <a:bodyPr/>
                    <a:lstStyle/>
                    <a:p>
                      <a:pPr algn="l"/>
                      <a:r>
                        <a:rPr lang="en-US" dirty="0"/>
                        <a:t>PRP5_WT vs D203K</a:t>
                      </a:r>
                    </a:p>
                  </a:txBody>
                  <a:tcPr/>
                </a:tc>
                <a:tc>
                  <a:txBody>
                    <a:bodyPr/>
                    <a:lstStyle/>
                    <a:p>
                      <a:pPr algn="ctr"/>
                      <a:r>
                        <a:rPr lang="en-US" dirty="0"/>
                        <a:t>8</a:t>
                      </a:r>
                    </a:p>
                  </a:txBody>
                  <a:tcPr/>
                </a:tc>
                <a:extLst>
                  <a:ext uri="{0D108BD9-81ED-4DB2-BD59-A6C34878D82A}">
                    <a16:rowId xmlns:a16="http://schemas.microsoft.com/office/drawing/2014/main" val="1969905612"/>
                  </a:ext>
                </a:extLst>
              </a:tr>
              <a:tr h="567720">
                <a:tc>
                  <a:txBody>
                    <a:bodyPr/>
                    <a:lstStyle/>
                    <a:p>
                      <a:pPr algn="l"/>
                      <a:r>
                        <a:rPr lang="en-US" dirty="0"/>
                        <a:t>PRP5_WT vs D203K + AAAD</a:t>
                      </a:r>
                    </a:p>
                  </a:txBody>
                  <a:tcPr/>
                </a:tc>
                <a:tc>
                  <a:txBody>
                    <a:bodyPr/>
                    <a:lstStyle/>
                    <a:p>
                      <a:pPr algn="ctr"/>
                      <a:r>
                        <a:rPr lang="en-US" dirty="0"/>
                        <a:t>3</a:t>
                      </a:r>
                    </a:p>
                  </a:txBody>
                  <a:tcPr/>
                </a:tc>
                <a:extLst>
                  <a:ext uri="{0D108BD9-81ED-4DB2-BD59-A6C34878D82A}">
                    <a16:rowId xmlns:a16="http://schemas.microsoft.com/office/drawing/2014/main" val="587808467"/>
                  </a:ext>
                </a:extLst>
              </a:tr>
              <a:tr h="419455">
                <a:tc>
                  <a:txBody>
                    <a:bodyPr/>
                    <a:lstStyle/>
                    <a:p>
                      <a:pPr algn="l"/>
                      <a:r>
                        <a:rPr lang="en-US" dirty="0"/>
                        <a:t>PRP5_WT vs SAW</a:t>
                      </a:r>
                    </a:p>
                  </a:txBody>
                  <a:tcPr/>
                </a:tc>
                <a:tc>
                  <a:txBody>
                    <a:bodyPr/>
                    <a:lstStyle/>
                    <a:p>
                      <a:pPr algn="ctr"/>
                      <a:r>
                        <a:rPr lang="en-US" dirty="0"/>
                        <a:t>13</a:t>
                      </a:r>
                    </a:p>
                  </a:txBody>
                  <a:tcPr/>
                </a:tc>
                <a:extLst>
                  <a:ext uri="{0D108BD9-81ED-4DB2-BD59-A6C34878D82A}">
                    <a16:rowId xmlns:a16="http://schemas.microsoft.com/office/drawing/2014/main" val="4106025261"/>
                  </a:ext>
                </a:extLst>
              </a:tr>
              <a:tr h="419455">
                <a:tc>
                  <a:txBody>
                    <a:bodyPr/>
                    <a:lstStyle/>
                    <a:p>
                      <a:pPr algn="l"/>
                      <a:r>
                        <a:rPr lang="en-US" dirty="0"/>
                        <a:t>PRP5_WT vs W198A</a:t>
                      </a:r>
                    </a:p>
                  </a:txBody>
                  <a:tcPr/>
                </a:tc>
                <a:tc>
                  <a:txBody>
                    <a:bodyPr/>
                    <a:lstStyle/>
                    <a:p>
                      <a:pPr algn="ctr"/>
                      <a:r>
                        <a:rPr lang="en-US" dirty="0"/>
                        <a:t>2</a:t>
                      </a:r>
                    </a:p>
                  </a:txBody>
                  <a:tcPr/>
                </a:tc>
                <a:extLst>
                  <a:ext uri="{0D108BD9-81ED-4DB2-BD59-A6C34878D82A}">
                    <a16:rowId xmlns:a16="http://schemas.microsoft.com/office/drawing/2014/main" val="387787690"/>
                  </a:ext>
                </a:extLst>
              </a:tr>
              <a:tr h="419455">
                <a:tc>
                  <a:txBody>
                    <a:bodyPr/>
                    <a:lstStyle/>
                    <a:p>
                      <a:pPr algn="l"/>
                      <a:r>
                        <a:rPr lang="en-US" dirty="0"/>
                        <a:t>PRP5_WT vs W198A + SAW</a:t>
                      </a:r>
                    </a:p>
                  </a:txBody>
                  <a:tcPr/>
                </a:tc>
                <a:tc>
                  <a:txBody>
                    <a:bodyPr/>
                    <a:lstStyle/>
                    <a:p>
                      <a:pPr algn="ctr"/>
                      <a:r>
                        <a:rPr lang="en-US" dirty="0"/>
                        <a:t>11</a:t>
                      </a:r>
                    </a:p>
                  </a:txBody>
                  <a:tcPr/>
                </a:tc>
                <a:extLst>
                  <a:ext uri="{0D108BD9-81ED-4DB2-BD59-A6C34878D82A}">
                    <a16:rowId xmlns:a16="http://schemas.microsoft.com/office/drawing/2014/main" val="3123657676"/>
                  </a:ext>
                </a:extLst>
              </a:tr>
            </a:tbl>
          </a:graphicData>
        </a:graphic>
      </p:graphicFrame>
      <p:sp>
        <p:nvSpPr>
          <p:cNvPr id="4" name="Slide Number Placeholder 3">
            <a:extLst>
              <a:ext uri="{FF2B5EF4-FFF2-40B4-BE49-F238E27FC236}">
                <a16:creationId xmlns:a16="http://schemas.microsoft.com/office/drawing/2014/main" id="{85A800F5-1A33-EE49-BD1A-64A5BD48A40A}"/>
              </a:ext>
            </a:extLst>
          </p:cNvPr>
          <p:cNvSpPr>
            <a:spLocks noGrp="1"/>
          </p:cNvSpPr>
          <p:nvPr>
            <p:ph type="sldNum" sz="quarter" idx="12"/>
          </p:nvPr>
        </p:nvSpPr>
        <p:spPr/>
        <p:txBody>
          <a:bodyPr/>
          <a:lstStyle/>
          <a:p>
            <a:fld id="{12269883-5D17-5E44-AC1B-7F606243BFE2}" type="slidenum">
              <a:rPr lang="en-US" smtClean="0"/>
              <a:t>5</a:t>
            </a:fld>
            <a:endParaRPr lang="en-US"/>
          </a:p>
        </p:txBody>
      </p:sp>
      <p:sp>
        <p:nvSpPr>
          <p:cNvPr id="6" name="Footer Placeholder 5">
            <a:extLst>
              <a:ext uri="{FF2B5EF4-FFF2-40B4-BE49-F238E27FC236}">
                <a16:creationId xmlns:a16="http://schemas.microsoft.com/office/drawing/2014/main" id="{CBD655FC-C63F-744D-998C-B9859B0F3732}"/>
              </a:ext>
            </a:extLst>
          </p:cNvPr>
          <p:cNvSpPr>
            <a:spLocks noGrp="1"/>
          </p:cNvSpPr>
          <p:nvPr>
            <p:ph type="ftr" sz="quarter" idx="14"/>
          </p:nvPr>
        </p:nvSpPr>
        <p:spPr/>
        <p:txBody>
          <a:bodyPr/>
          <a:lstStyle/>
          <a:p>
            <a:r>
              <a:rPr lang="en-US"/>
              <a:t>Proprietary and Confidential Information of H3 Biomedicine, Inc., an Eisai oncology company</a:t>
            </a:r>
            <a:endParaRPr lang="en-US" dirty="0"/>
          </a:p>
        </p:txBody>
      </p:sp>
      <p:sp>
        <p:nvSpPr>
          <p:cNvPr id="8" name="TextBox 7">
            <a:extLst>
              <a:ext uri="{FF2B5EF4-FFF2-40B4-BE49-F238E27FC236}">
                <a16:creationId xmlns:a16="http://schemas.microsoft.com/office/drawing/2014/main" id="{894BEAAA-D525-D649-90AC-28ADDD2C01EF}"/>
              </a:ext>
            </a:extLst>
          </p:cNvPr>
          <p:cNvSpPr txBox="1"/>
          <p:nvPr/>
        </p:nvSpPr>
        <p:spPr>
          <a:xfrm>
            <a:off x="7154562" y="1177489"/>
            <a:ext cx="4510216" cy="4708981"/>
          </a:xfrm>
          <a:prstGeom prst="rect">
            <a:avLst/>
          </a:prstGeom>
          <a:noFill/>
        </p:spPr>
        <p:txBody>
          <a:bodyPr wrap="square" rtlCol="0">
            <a:spAutoFit/>
          </a:bodyPr>
          <a:lstStyle/>
          <a:p>
            <a:pPr marL="285750" indent="-285750">
              <a:buFontTx/>
              <a:buChar char="-"/>
            </a:pPr>
            <a:r>
              <a:rPr lang="en-US" sz="2000" dirty="0"/>
              <a:t>Differentially expressed junctions counts using </a:t>
            </a:r>
            <a:r>
              <a:rPr lang="en-US" sz="2000" dirty="0" err="1"/>
              <a:t>DiffSplice</a:t>
            </a:r>
            <a:r>
              <a:rPr lang="en-US" sz="2000" dirty="0"/>
              <a:t> built-in significant and </a:t>
            </a:r>
            <a:r>
              <a:rPr lang="en-US" sz="2000" dirty="0" err="1"/>
              <a:t>logFC</a:t>
            </a:r>
            <a:r>
              <a:rPr lang="en-US" sz="2000" dirty="0"/>
              <a:t> thresholds</a:t>
            </a:r>
          </a:p>
          <a:p>
            <a:pPr marL="285750" indent="-285750">
              <a:buFontTx/>
              <a:buChar char="-"/>
            </a:pPr>
            <a:endParaRPr lang="en-US" sz="2000" dirty="0"/>
          </a:p>
          <a:p>
            <a:pPr marL="285750" indent="-285750">
              <a:buFontTx/>
              <a:buChar char="-"/>
            </a:pPr>
            <a:r>
              <a:rPr lang="en-US" sz="2000" dirty="0"/>
              <a:t>Elevated numbers of differential </a:t>
            </a:r>
            <a:r>
              <a:rPr lang="en-US" sz="2000" dirty="0" err="1"/>
              <a:t>jns</a:t>
            </a:r>
            <a:r>
              <a:rPr lang="en-US" sz="2000" dirty="0"/>
              <a:t> in SF3B1 mutants combined with PRP5 WT</a:t>
            </a:r>
          </a:p>
          <a:p>
            <a:pPr marL="285750" indent="-285750">
              <a:buFontTx/>
              <a:buChar char="-"/>
            </a:pPr>
            <a:endParaRPr lang="en-US" sz="2000" dirty="0"/>
          </a:p>
          <a:p>
            <a:pPr marL="285750" indent="-285750">
              <a:buFontTx/>
              <a:buChar char="-"/>
            </a:pPr>
            <a:r>
              <a:rPr lang="en-US" sz="2000" dirty="0"/>
              <a:t>Small differences between SF3B1 WT vs K770E and vs. R625C, even smaller between PRP5 WT vs its mutants</a:t>
            </a:r>
          </a:p>
          <a:p>
            <a:pPr marL="285750" indent="-285750">
              <a:buFontTx/>
              <a:buChar char="-"/>
            </a:pPr>
            <a:endParaRPr lang="en-US" sz="2000" dirty="0"/>
          </a:p>
          <a:p>
            <a:pPr marL="285750" indent="-285750">
              <a:buFontTx/>
              <a:buChar char="-"/>
            </a:pPr>
            <a:r>
              <a:rPr lang="en-US" sz="2000" dirty="0"/>
              <a:t>More detailed examination of the data set is still needed</a:t>
            </a:r>
          </a:p>
          <a:p>
            <a:pPr marL="285750" indent="-285750">
              <a:buFontTx/>
              <a:buChar char="-"/>
            </a:pPr>
            <a:endParaRPr lang="en-US" sz="2000" dirty="0"/>
          </a:p>
        </p:txBody>
      </p:sp>
    </p:spTree>
    <p:extLst>
      <p:ext uri="{BB962C8B-B14F-4D97-AF65-F5344CB8AC3E}">
        <p14:creationId xmlns:p14="http://schemas.microsoft.com/office/powerpoint/2010/main" val="3740363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C88CB-2B14-9448-8426-0CE028491AA4}"/>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BBB0B056-1AB6-2B4E-B7C6-1D74C368735D}"/>
              </a:ext>
            </a:extLst>
          </p:cNvPr>
          <p:cNvSpPr>
            <a:spLocks noGrp="1"/>
          </p:cNvSpPr>
          <p:nvPr>
            <p:ph idx="1"/>
          </p:nvPr>
        </p:nvSpPr>
        <p:spPr>
          <a:xfrm>
            <a:off x="609600" y="1060703"/>
            <a:ext cx="10972800" cy="4738885"/>
          </a:xfrm>
        </p:spPr>
        <p:txBody>
          <a:bodyPr/>
          <a:lstStyle/>
          <a:p>
            <a:r>
              <a:rPr lang="en-US" sz="2800" dirty="0"/>
              <a:t>A potential hypothesis from this data is that elevated PRP5 WT expression results in highest level of splicing events and overwhelms any recovery that it may have on SF3B1 mutants. </a:t>
            </a:r>
          </a:p>
          <a:p>
            <a:r>
              <a:rPr lang="en-US" sz="2800" dirty="0"/>
              <a:t>Needs to perform analysis for the followings:</a:t>
            </a:r>
          </a:p>
          <a:p>
            <a:pPr lvl="1"/>
            <a:r>
              <a:rPr lang="en-US" sz="2800" dirty="0"/>
              <a:t>Double check annotation</a:t>
            </a:r>
          </a:p>
          <a:p>
            <a:pPr lvl="1"/>
            <a:r>
              <a:rPr lang="en-US" sz="2800" dirty="0"/>
              <a:t>PRP5 and SF3B1 expressions</a:t>
            </a:r>
          </a:p>
          <a:p>
            <a:pPr lvl="1"/>
            <a:r>
              <a:rPr lang="en-US" sz="2800" dirty="0"/>
              <a:t>Compare all conditions against vector as background</a:t>
            </a:r>
          </a:p>
          <a:p>
            <a:pPr lvl="1"/>
            <a:r>
              <a:rPr lang="en-US" sz="2800" dirty="0"/>
              <a:t>Compare PRP5 WT versus SF3B1 WT </a:t>
            </a:r>
          </a:p>
        </p:txBody>
      </p:sp>
      <p:sp>
        <p:nvSpPr>
          <p:cNvPr id="4" name="Slide Number Placeholder 3">
            <a:extLst>
              <a:ext uri="{FF2B5EF4-FFF2-40B4-BE49-F238E27FC236}">
                <a16:creationId xmlns:a16="http://schemas.microsoft.com/office/drawing/2014/main" id="{C15BF693-10E0-9C46-9D31-2D6E8DEC93D6}"/>
              </a:ext>
            </a:extLst>
          </p:cNvPr>
          <p:cNvSpPr>
            <a:spLocks noGrp="1"/>
          </p:cNvSpPr>
          <p:nvPr>
            <p:ph type="sldNum" sz="quarter" idx="12"/>
          </p:nvPr>
        </p:nvSpPr>
        <p:spPr/>
        <p:txBody>
          <a:bodyPr/>
          <a:lstStyle/>
          <a:p>
            <a:fld id="{12269883-5D17-5E44-AC1B-7F606243BFE2}" type="slidenum">
              <a:rPr lang="en-US" smtClean="0"/>
              <a:t>6</a:t>
            </a:fld>
            <a:endParaRPr lang="en-US"/>
          </a:p>
        </p:txBody>
      </p:sp>
      <p:sp>
        <p:nvSpPr>
          <p:cNvPr id="6" name="Footer Placeholder 5">
            <a:extLst>
              <a:ext uri="{FF2B5EF4-FFF2-40B4-BE49-F238E27FC236}">
                <a16:creationId xmlns:a16="http://schemas.microsoft.com/office/drawing/2014/main" id="{5F72AC63-D8A1-AB4D-9652-52B37407F7B3}"/>
              </a:ext>
            </a:extLst>
          </p:cNvPr>
          <p:cNvSpPr>
            <a:spLocks noGrp="1"/>
          </p:cNvSpPr>
          <p:nvPr>
            <p:ph type="ftr" sz="quarter" idx="14"/>
          </p:nvPr>
        </p:nvSpPr>
        <p:spPr/>
        <p:txBody>
          <a:bodyPr/>
          <a:lstStyle/>
          <a:p>
            <a:r>
              <a:rPr lang="en-US"/>
              <a:t>Proprietary and Confidential Information of H3 Biomedicine, Inc., an Eisai oncology company</a:t>
            </a:r>
            <a:endParaRPr lang="en-US" dirty="0"/>
          </a:p>
        </p:txBody>
      </p:sp>
    </p:spTree>
    <p:extLst>
      <p:ext uri="{BB962C8B-B14F-4D97-AF65-F5344CB8AC3E}">
        <p14:creationId xmlns:p14="http://schemas.microsoft.com/office/powerpoint/2010/main" val="2330240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62DBFF-D751-CD43-9FF3-1815D7DD35DF}"/>
              </a:ext>
            </a:extLst>
          </p:cNvPr>
          <p:cNvSpPr>
            <a:spLocks noGrp="1"/>
          </p:cNvSpPr>
          <p:nvPr>
            <p:ph type="ctrTitle"/>
          </p:nvPr>
        </p:nvSpPr>
        <p:spPr/>
        <p:txBody>
          <a:bodyPr/>
          <a:lstStyle/>
          <a:p>
            <a:r>
              <a:rPr lang="en-US" dirty="0"/>
              <a:t>2021-10-06 Follow up analysis</a:t>
            </a:r>
          </a:p>
        </p:txBody>
      </p:sp>
      <p:sp>
        <p:nvSpPr>
          <p:cNvPr id="8" name="Subtitle 7">
            <a:extLst>
              <a:ext uri="{FF2B5EF4-FFF2-40B4-BE49-F238E27FC236}">
                <a16:creationId xmlns:a16="http://schemas.microsoft.com/office/drawing/2014/main" id="{D2CD2F9C-7581-9643-AD3C-5EA79FE87B5E}"/>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B044E92F-EC36-1744-B21F-D2FADBBF2289}"/>
              </a:ext>
            </a:extLst>
          </p:cNvPr>
          <p:cNvSpPr>
            <a:spLocks noGrp="1"/>
          </p:cNvSpPr>
          <p:nvPr>
            <p:ph type="sldNum" sz="quarter" idx="4294967295"/>
          </p:nvPr>
        </p:nvSpPr>
        <p:spPr>
          <a:xfrm>
            <a:off x="0" y="6604000"/>
            <a:ext cx="615950" cy="254000"/>
          </a:xfrm>
        </p:spPr>
        <p:txBody>
          <a:bodyPr/>
          <a:lstStyle/>
          <a:p>
            <a:fld id="{12269883-5D17-5E44-AC1B-7F606243BFE2}" type="slidenum">
              <a:rPr lang="en-US" smtClean="0"/>
              <a:t>7</a:t>
            </a:fld>
            <a:endParaRPr lang="en-US"/>
          </a:p>
        </p:txBody>
      </p:sp>
      <p:sp>
        <p:nvSpPr>
          <p:cNvPr id="6" name="Footer Placeholder 5">
            <a:extLst>
              <a:ext uri="{FF2B5EF4-FFF2-40B4-BE49-F238E27FC236}">
                <a16:creationId xmlns:a16="http://schemas.microsoft.com/office/drawing/2014/main" id="{51B975CA-C17A-1F42-817B-07BB2AEB9119}"/>
              </a:ext>
            </a:extLst>
          </p:cNvPr>
          <p:cNvSpPr>
            <a:spLocks noGrp="1"/>
          </p:cNvSpPr>
          <p:nvPr>
            <p:ph type="ftr" sz="quarter" idx="4294967295"/>
          </p:nvPr>
        </p:nvSpPr>
        <p:spPr>
          <a:xfrm>
            <a:off x="0" y="6604000"/>
            <a:ext cx="4438650" cy="254000"/>
          </a:xfrm>
        </p:spPr>
        <p:txBody>
          <a:bodyPr/>
          <a:lstStyle/>
          <a:p>
            <a:r>
              <a:rPr lang="en-US"/>
              <a:t>Proprietary and Confidential Information of H3 Biomedicine, Inc., an Eisai oncology company</a:t>
            </a:r>
            <a:endParaRPr lang="en-US" dirty="0"/>
          </a:p>
        </p:txBody>
      </p:sp>
    </p:spTree>
    <p:extLst>
      <p:ext uri="{BB962C8B-B14F-4D97-AF65-F5344CB8AC3E}">
        <p14:creationId xmlns:p14="http://schemas.microsoft.com/office/powerpoint/2010/main" val="1519120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97393F5-CDA6-5145-970A-848B83A1A60E}"/>
              </a:ext>
            </a:extLst>
          </p:cNvPr>
          <p:cNvPicPr>
            <a:picLocks noGrp="1" noChangeAspect="1"/>
          </p:cNvPicPr>
          <p:nvPr>
            <p:ph idx="1"/>
          </p:nvPr>
        </p:nvPicPr>
        <p:blipFill>
          <a:blip r:embed="rId2"/>
          <a:stretch>
            <a:fillRect/>
          </a:stretch>
        </p:blipFill>
        <p:spPr>
          <a:xfrm>
            <a:off x="1654200" y="1183011"/>
            <a:ext cx="8593043" cy="5674989"/>
          </a:xfrm>
          <a:prstGeom prst="rect">
            <a:avLst/>
          </a:prstGeom>
        </p:spPr>
      </p:pic>
      <p:sp>
        <p:nvSpPr>
          <p:cNvPr id="4" name="Title 3">
            <a:extLst>
              <a:ext uri="{FF2B5EF4-FFF2-40B4-BE49-F238E27FC236}">
                <a16:creationId xmlns:a16="http://schemas.microsoft.com/office/drawing/2014/main" id="{36847871-A98C-7E45-A15E-BCA5964E9889}"/>
              </a:ext>
            </a:extLst>
          </p:cNvPr>
          <p:cNvSpPr>
            <a:spLocks noGrp="1"/>
          </p:cNvSpPr>
          <p:nvPr>
            <p:ph type="title"/>
          </p:nvPr>
        </p:nvSpPr>
        <p:spPr/>
        <p:txBody>
          <a:bodyPr/>
          <a:lstStyle/>
          <a:p>
            <a:r>
              <a:rPr lang="en-US" dirty="0"/>
              <a:t>PRP5 transcript show extremely high expression in all PRP5 lines</a:t>
            </a:r>
          </a:p>
        </p:txBody>
      </p:sp>
    </p:spTree>
    <p:extLst>
      <p:ext uri="{BB962C8B-B14F-4D97-AF65-F5344CB8AC3E}">
        <p14:creationId xmlns:p14="http://schemas.microsoft.com/office/powerpoint/2010/main" val="2909064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550CD0-E3ED-A941-92C8-86C86885F319}"/>
              </a:ext>
            </a:extLst>
          </p:cNvPr>
          <p:cNvSpPr>
            <a:spLocks noGrp="1"/>
          </p:cNvSpPr>
          <p:nvPr>
            <p:ph type="sldNum" sz="quarter" idx="12"/>
          </p:nvPr>
        </p:nvSpPr>
        <p:spPr/>
        <p:txBody>
          <a:bodyPr/>
          <a:lstStyle/>
          <a:p>
            <a:fld id="{12269883-5D17-5E44-AC1B-7F606243BFE2}" type="slidenum">
              <a:rPr lang="en-US" smtClean="0"/>
              <a:pPr/>
              <a:t>9</a:t>
            </a:fld>
            <a:endParaRPr lang="en-US" dirty="0"/>
          </a:p>
        </p:txBody>
      </p:sp>
      <p:sp>
        <p:nvSpPr>
          <p:cNvPr id="4" name="Title 3">
            <a:extLst>
              <a:ext uri="{FF2B5EF4-FFF2-40B4-BE49-F238E27FC236}">
                <a16:creationId xmlns:a16="http://schemas.microsoft.com/office/drawing/2014/main" id="{885F5739-4F37-FF4F-8030-AA33258AB3B9}"/>
              </a:ext>
            </a:extLst>
          </p:cNvPr>
          <p:cNvSpPr>
            <a:spLocks noGrp="1"/>
          </p:cNvSpPr>
          <p:nvPr>
            <p:ph type="title"/>
          </p:nvPr>
        </p:nvSpPr>
        <p:spPr/>
        <p:txBody>
          <a:bodyPr/>
          <a:lstStyle/>
          <a:p>
            <a:r>
              <a:rPr lang="en-US" dirty="0"/>
              <a:t>SF3B1 transcripts expression are similar across cell lines including vector</a:t>
            </a:r>
          </a:p>
        </p:txBody>
      </p:sp>
      <p:sp>
        <p:nvSpPr>
          <p:cNvPr id="5" name="Footer Placeholder 4">
            <a:extLst>
              <a:ext uri="{FF2B5EF4-FFF2-40B4-BE49-F238E27FC236}">
                <a16:creationId xmlns:a16="http://schemas.microsoft.com/office/drawing/2014/main" id="{0F75AAD6-E542-5D4D-AC82-38C8ED2C9328}"/>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pic>
        <p:nvPicPr>
          <p:cNvPr id="6" name="Picture 5">
            <a:extLst>
              <a:ext uri="{FF2B5EF4-FFF2-40B4-BE49-F238E27FC236}">
                <a16:creationId xmlns:a16="http://schemas.microsoft.com/office/drawing/2014/main" id="{293698DC-6D14-CC4D-B1DD-1D0F9950B392}"/>
              </a:ext>
            </a:extLst>
          </p:cNvPr>
          <p:cNvPicPr>
            <a:picLocks noChangeAspect="1"/>
          </p:cNvPicPr>
          <p:nvPr/>
        </p:nvPicPr>
        <p:blipFill>
          <a:blip r:embed="rId2"/>
          <a:stretch>
            <a:fillRect/>
          </a:stretch>
        </p:blipFill>
        <p:spPr>
          <a:xfrm>
            <a:off x="519287" y="1004311"/>
            <a:ext cx="8511823" cy="5621350"/>
          </a:xfrm>
          <a:prstGeom prst="rect">
            <a:avLst/>
          </a:prstGeom>
        </p:spPr>
      </p:pic>
    </p:spTree>
    <p:extLst>
      <p:ext uri="{BB962C8B-B14F-4D97-AF65-F5344CB8AC3E}">
        <p14:creationId xmlns:p14="http://schemas.microsoft.com/office/powerpoint/2010/main" val="1677714349"/>
      </p:ext>
    </p:extLst>
  </p:cSld>
  <p:clrMapOvr>
    <a:masterClrMapping/>
  </p:clrMapOvr>
</p:sld>
</file>

<file path=ppt/theme/theme1.xml><?xml version="1.0" encoding="utf-8"?>
<a:theme xmlns:a="http://schemas.openxmlformats.org/drawingml/2006/main" name="Office Theme">
  <a:themeElements>
    <a:clrScheme name="H3_2020 1">
      <a:dk1>
        <a:srgbClr val="636669"/>
      </a:dk1>
      <a:lt1>
        <a:srgbClr val="FFFFFF"/>
      </a:lt1>
      <a:dk2>
        <a:srgbClr val="00594C"/>
      </a:dk2>
      <a:lt2>
        <a:srgbClr val="EAF3F6"/>
      </a:lt2>
      <a:accent1>
        <a:srgbClr val="83BD00"/>
      </a:accent1>
      <a:accent2>
        <a:srgbClr val="C8C9C7"/>
      </a:accent2>
      <a:accent3>
        <a:srgbClr val="008C15"/>
      </a:accent3>
      <a:accent4>
        <a:srgbClr val="B9D3DC"/>
      </a:accent4>
      <a:accent5>
        <a:srgbClr val="FFC72C"/>
      </a:accent5>
      <a:accent6>
        <a:srgbClr val="FF9E1B"/>
      </a:accent6>
      <a:hlink>
        <a:srgbClr val="00594C"/>
      </a:hlink>
      <a:folHlink>
        <a:srgbClr val="83BD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1"/>
          </a:solidFill>
        </a:ln>
      </a:spPr>
      <a:bodyPr/>
      <a:lstStyle/>
      <a:style>
        <a:lnRef idx="1">
          <a:schemeClr val="accent6"/>
        </a:lnRef>
        <a:fillRef idx="0">
          <a:schemeClr val="accent6"/>
        </a:fillRef>
        <a:effectRef idx="0">
          <a:schemeClr val="accent6"/>
        </a:effectRef>
        <a:fontRef idx="minor">
          <a:schemeClr val="tx1"/>
        </a:fontRef>
      </a:style>
    </a:lnDef>
  </a:objectDefaults>
  <a:extraClrSchemeLst/>
  <a:extLst>
    <a:ext uri="{05A4C25C-085E-4340-85A3-A5531E510DB2}">
      <thm15:themeFamily xmlns:thm15="http://schemas.microsoft.com/office/thememl/2012/main" name="H3_2020_PowerPointPresentationBlank" id="{A88B37C5-BD8D-F841-8BF8-2EA721154457}" vid="{88763B91-4742-2E40-9A8C-9C14A26E0A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13254</TotalTime>
  <Words>1450</Words>
  <Application>Microsoft Macintosh PowerPoint</Application>
  <PresentationFormat>Widescreen</PresentationFormat>
  <Paragraphs>457</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System Font Regular</vt:lpstr>
      <vt:lpstr>Office Theme</vt:lpstr>
      <vt:lpstr>SB3F1 Analysis Batch 2 (GE0529)</vt:lpstr>
      <vt:lpstr>General Workflow</vt:lpstr>
      <vt:lpstr>Overall Alignment and transcript quantifications are consistent across all samples with small decrease observed in K700E </vt:lpstr>
      <vt:lpstr>Clustering results based on known transcript expressions</vt:lpstr>
      <vt:lpstr>Initial Differential Splice Variant Comparisons</vt:lpstr>
      <vt:lpstr>Next Steps</vt:lpstr>
      <vt:lpstr>2021-10-06 Follow up analysis</vt:lpstr>
      <vt:lpstr>PRP5 transcript show extremely high expression in all PRP5 lines</vt:lpstr>
      <vt:lpstr>SF3B1 transcripts expression are similar across cell lines including vector</vt:lpstr>
      <vt:lpstr>PRP5_WT vs Vector</vt:lpstr>
      <vt:lpstr>PRP5_WT vs Vector sorted by mean expression values across all samples</vt:lpstr>
      <vt:lpstr>PRP5 expression remains the most significantly differential expressed genes for SF3B1 mutant+PRP5_WT when contrast against SF3B1_WT</vt:lpstr>
      <vt:lpstr>The impact of PRP5_WT overexpression is strongly present in K700E+PRP5_WT</vt:lpstr>
      <vt:lpstr>K700E_PRP5_WT model recovers some transcript dysregulation caused by K700E alone</vt:lpstr>
      <vt:lpstr>Addition of PRP5 overexpression generally reduces transcript expressions that were increased as result of K700E mutation (n=158)</vt:lpstr>
      <vt:lpstr>Addition of PRP5 overexpression generally increases transcript expressions that were decrease as result of K700E mutation (n=80)</vt:lpstr>
      <vt:lpstr>Summary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81</cp:revision>
  <dcterms:created xsi:type="dcterms:W3CDTF">2021-08-12T18:47:13Z</dcterms:created>
  <dcterms:modified xsi:type="dcterms:W3CDTF">2021-10-07T05:18:22Z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LatestUserAccountName">
    <vt:lpwstr>Yaoyu_Wang@h3biomedicine.com</vt:lpwstr>
  </property>
  <property fmtid="{D5CDD505-2E9C-101B-9397-08002B2CF9AE}" pid="3" name="Offisync_UpdateToken">
    <vt:lpwstr>1</vt:lpwstr>
  </property>
  <property fmtid="{D5CDD505-2E9C-101B-9397-08002B2CF9AE}" pid="4" name="Offisync_ProviderInitializationData">
    <vt:lpwstr>https://h3biomedicine.jiveon.com</vt:lpwstr>
  </property>
  <property fmtid="{D5CDD505-2E9C-101B-9397-08002B2CF9AE}" pid="5" name="Offisync_UniqueId">
    <vt:lpwstr>21631</vt:lpwstr>
  </property>
  <property fmtid="{D5CDD505-2E9C-101B-9397-08002B2CF9AE}" pid="6" name="Offisync_ServerID">
    <vt:lpwstr>8f776cb9-a03d-447e-8fb3-45239158b718</vt:lpwstr>
  </property>
  <property fmtid="{D5CDD505-2E9C-101B-9397-08002B2CF9AE}" pid="7" name="Jive_VersionGuid">
    <vt:lpwstr>1cc7c835-adeb-49dd-972d-2b43f2020751</vt:lpwstr>
  </property>
</Properties>
</file>